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C70EBE-DACE-45D5-8C16-FFD7A5043755}" v="7" dt="2025-09-19T01:36:35.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6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en R" userId="9308e2fe7f27b0b1" providerId="LiveId" clId="{56E5FD08-D5A9-4242-ACE1-7F908CDE36B1}"/>
    <pc:docChg chg="modSld">
      <pc:chgData name="Lauren R" userId="9308e2fe7f27b0b1" providerId="LiveId" clId="{56E5FD08-D5A9-4242-ACE1-7F908CDE36B1}" dt="2025-09-19T01:36:35.901" v="20"/>
      <pc:docMkLst>
        <pc:docMk/>
      </pc:docMkLst>
      <pc:sldChg chg="modSp mod">
        <pc:chgData name="Lauren R" userId="9308e2fe7f27b0b1" providerId="LiveId" clId="{56E5FD08-D5A9-4242-ACE1-7F908CDE36B1}" dt="2025-09-19T01:35:21.931" v="0" actId="1076"/>
        <pc:sldMkLst>
          <pc:docMk/>
          <pc:sldMk cId="0" sldId="259"/>
        </pc:sldMkLst>
        <pc:spChg chg="mod">
          <ac:chgData name="Lauren R" userId="9308e2fe7f27b0b1" providerId="LiveId" clId="{56E5FD08-D5A9-4242-ACE1-7F908CDE36B1}" dt="2025-09-19T01:35:21.931" v="0" actId="1076"/>
          <ac:spMkLst>
            <pc:docMk/>
            <pc:sldMk cId="0" sldId="259"/>
            <ac:spMk id="83" creationId="{00000000-0000-0000-0000-000000000000}"/>
          </ac:spMkLst>
        </pc:spChg>
        <pc:spChg chg="mod">
          <ac:chgData name="Lauren R" userId="9308e2fe7f27b0b1" providerId="LiveId" clId="{56E5FD08-D5A9-4242-ACE1-7F908CDE36B1}" dt="2025-09-19T01:35:21.931" v="0" actId="1076"/>
          <ac:spMkLst>
            <pc:docMk/>
            <pc:sldMk cId="0" sldId="259"/>
            <ac:spMk id="84" creationId="{00000000-0000-0000-0000-000000000000}"/>
          </ac:spMkLst>
        </pc:spChg>
        <pc:spChg chg="mod">
          <ac:chgData name="Lauren R" userId="9308e2fe7f27b0b1" providerId="LiveId" clId="{56E5FD08-D5A9-4242-ACE1-7F908CDE36B1}" dt="2025-09-19T01:35:21.931" v="0" actId="1076"/>
          <ac:spMkLst>
            <pc:docMk/>
            <pc:sldMk cId="0" sldId="259"/>
            <ac:spMk id="85" creationId="{00000000-0000-0000-0000-000000000000}"/>
          </ac:spMkLst>
        </pc:spChg>
        <pc:picChg chg="mod">
          <ac:chgData name="Lauren R" userId="9308e2fe7f27b0b1" providerId="LiveId" clId="{56E5FD08-D5A9-4242-ACE1-7F908CDE36B1}" dt="2025-09-19T01:35:21.931" v="0" actId="1076"/>
          <ac:picMkLst>
            <pc:docMk/>
            <pc:sldMk cId="0" sldId="259"/>
            <ac:picMk id="86" creationId="{00000000-0000-0000-0000-000000000000}"/>
          </ac:picMkLst>
        </pc:picChg>
      </pc:sldChg>
      <pc:sldChg chg="modSp mod">
        <pc:chgData name="Lauren R" userId="9308e2fe7f27b0b1" providerId="LiveId" clId="{56E5FD08-D5A9-4242-ACE1-7F908CDE36B1}" dt="2025-09-19T01:36:35.901" v="20"/>
        <pc:sldMkLst>
          <pc:docMk/>
          <pc:sldMk cId="0" sldId="267"/>
        </pc:sldMkLst>
        <pc:spChg chg="mod">
          <ac:chgData name="Lauren R" userId="9308e2fe7f27b0b1" providerId="LiveId" clId="{56E5FD08-D5A9-4242-ACE1-7F908CDE36B1}" dt="2025-09-19T01:36:35.901" v="20"/>
          <ac:spMkLst>
            <pc:docMk/>
            <pc:sldMk cId="0" sldId="267"/>
            <ac:spMk id="152" creationId="{00000000-0000-0000-0000-000000000000}"/>
          </ac:spMkLst>
        </pc:spChg>
        <pc:picChg chg="mod">
          <ac:chgData name="Lauren R" userId="9308e2fe7f27b0b1" providerId="LiveId" clId="{56E5FD08-D5A9-4242-ACE1-7F908CDE36B1}" dt="2025-09-19T01:35:48.367" v="1" actId="14100"/>
          <ac:picMkLst>
            <pc:docMk/>
            <pc:sldMk cId="0" sldId="267"/>
            <ac:picMk id="154" creationId="{00000000-0000-0000-0000-000000000000}"/>
          </ac:picMkLst>
        </pc:picChg>
        <pc:picChg chg="mod">
          <ac:chgData name="Lauren R" userId="9308e2fe7f27b0b1" providerId="LiveId" clId="{56E5FD08-D5A9-4242-ACE1-7F908CDE36B1}" dt="2025-09-19T01:35:48.367" v="1" actId="14100"/>
          <ac:picMkLst>
            <pc:docMk/>
            <pc:sldMk cId="0" sldId="267"/>
            <ac:picMk id="155" creationId="{00000000-0000-0000-0000-000000000000}"/>
          </ac:picMkLst>
        </pc:picChg>
        <pc:picChg chg="mod">
          <ac:chgData name="Lauren R" userId="9308e2fe7f27b0b1" providerId="LiveId" clId="{56E5FD08-D5A9-4242-ACE1-7F908CDE36B1}" dt="2025-09-19T01:35:48.367" v="1" actId="14100"/>
          <ac:picMkLst>
            <pc:docMk/>
            <pc:sldMk cId="0" sldId="267"/>
            <ac:picMk id="156" creationId="{00000000-0000-0000-0000-000000000000}"/>
          </ac:picMkLst>
        </pc:picChg>
        <pc:picChg chg="mod">
          <ac:chgData name="Lauren R" userId="9308e2fe7f27b0b1" providerId="LiveId" clId="{56E5FD08-D5A9-4242-ACE1-7F908CDE36B1}" dt="2025-09-19T01:35:48.367" v="1" actId="14100"/>
          <ac:picMkLst>
            <pc:docMk/>
            <pc:sldMk cId="0" sldId="267"/>
            <ac:picMk id="157" creationId="{00000000-0000-0000-0000-000000000000}"/>
          </ac:picMkLst>
        </pc:picChg>
        <pc:picChg chg="mod">
          <ac:chgData name="Lauren R" userId="9308e2fe7f27b0b1" providerId="LiveId" clId="{56E5FD08-D5A9-4242-ACE1-7F908CDE36B1}" dt="2025-09-19T01:35:48.367" v="1" actId="14100"/>
          <ac:picMkLst>
            <pc:docMk/>
            <pc:sldMk cId="0" sldId="267"/>
            <ac:picMk id="158" creationId="{00000000-0000-0000-0000-000000000000}"/>
          </ac:picMkLst>
        </pc:picChg>
        <pc:picChg chg="mod">
          <ac:chgData name="Lauren R" userId="9308e2fe7f27b0b1" providerId="LiveId" clId="{56E5FD08-D5A9-4242-ACE1-7F908CDE36B1}" dt="2025-09-19T01:35:59.845" v="4" actId="14100"/>
          <ac:picMkLst>
            <pc:docMk/>
            <pc:sldMk cId="0" sldId="267"/>
            <ac:picMk id="15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7c2462d1b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7c2462d1b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Sean the other goat, wightleight</a:t>
            </a:r>
            <a:br>
              <a:rPr lang="en"/>
            </a:br>
            <a:r>
              <a:rPr lang="en"/>
              <a:t>NAS as stretch goal</a:t>
            </a:r>
            <a:br>
              <a:rPr lang="en"/>
            </a:br>
            <a:r>
              <a:rPr lang="en"/>
              <a:t>Specific terminology of “multiple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7f90ffc48c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7f90ffc48c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Conner the goat: scheduling and lab access - physical meeting </a:t>
            </a:r>
            <a:r>
              <a:rPr lang="en" sz="1200" b="1">
                <a:solidFill>
                  <a:srgbClr val="FF0000"/>
                </a:solidFill>
              </a:rPr>
              <a:t>Problem</a:t>
            </a:r>
            <a:r>
              <a:rPr lang="en" sz="1200" b="1" i="1">
                <a:solidFill>
                  <a:srgbClr val="434343"/>
                </a:solidFill>
              </a:rPr>
              <a:t>:</a:t>
            </a:r>
            <a:r>
              <a:rPr lang="en" sz="1200" i="1">
                <a:solidFill>
                  <a:srgbClr val="434343"/>
                </a:solidFill>
              </a:rPr>
              <a:t> </a:t>
            </a:r>
            <a:r>
              <a:rPr lang="en" sz="1200">
                <a:solidFill>
                  <a:srgbClr val="434343"/>
                </a:solidFill>
              </a:rPr>
              <a:t>Tech Integration // Tech layering | 2 m-hats potential 6TB storage needed    (git-annex for chunking, git-crypt or Longhorn for encryption, k3s for org and orch, metalLB for load balancing, supabase for database and user auth)        discord, github, shared google drive folder</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80c242afc5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80c242afc5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CONNER - mention summer HS-level game-dev course??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7c2462d1b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7c2462d1b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7c2462d1b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7c2462d1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7f90ffc48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7f90ffc48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SASHA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7e8c6e59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7e8c6e59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SASHA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7f90ffc48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7f90ffc48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7c2462d1b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7c2462d1b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7f90ffc48c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7f90ffc48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7c2462d1b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7c2462d1b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7fd54d77f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7fd54d77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0" y="1105192"/>
            <a:ext cx="8520600" cy="1805400"/>
          </a:xfrm>
          <a:prstGeom prst="rect">
            <a:avLst/>
          </a:prstGeom>
          <a:solidFill>
            <a:srgbClr val="ECFFE4">
              <a:alpha val="90910"/>
            </a:srgbClr>
          </a:solidFill>
        </p:spPr>
        <p:txBody>
          <a:bodyPr spcFirstLastPara="1" wrap="square" lIns="91425" tIns="91425" rIns="91425" bIns="91425" anchor="ctr"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3077542"/>
            <a:ext cx="8520600" cy="792600"/>
          </a:xfrm>
          <a:prstGeom prst="rect">
            <a:avLst/>
          </a:prstGeom>
          <a:solidFill>
            <a:srgbClr val="ECFFE4">
              <a:alpha val="90910"/>
            </a:srgbClr>
          </a:solidFill>
        </p:spPr>
        <p:txBody>
          <a:bodyPr spcFirstLastPara="1" wrap="square" lIns="91425" tIns="91425" rIns="91425" bIns="91425" anchor="t" anchorCtr="0">
            <a:normAutofit/>
          </a:bodyPr>
          <a:lstStyle>
            <a:lvl1pPr lvl="0" algn="ctr">
              <a:lnSpc>
                <a:spcPct val="80000"/>
              </a:lnSpc>
              <a:spcBef>
                <a:spcPts val="0"/>
              </a:spcBef>
              <a:spcAft>
                <a:spcPts val="0"/>
              </a:spcAft>
              <a:buSzPts val="28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2" title="output-onlinepngtools.png"/>
          <p:cNvPicPr preferRelativeResize="0"/>
          <p:nvPr/>
        </p:nvPicPr>
        <p:blipFill rotWithShape="1">
          <a:blip r:embed="rId2">
            <a:alphaModFix/>
          </a:blip>
          <a:srcRect t="7834" b="7834"/>
          <a:stretch/>
        </p:blipFill>
        <p:spPr>
          <a:xfrm>
            <a:off x="-26250" y="0"/>
            <a:ext cx="91965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a:solidFill>
            <a:srgbClr val="ECFFE4">
              <a:alpha val="90910"/>
            </a:srgbClr>
          </a:solidFill>
        </p:spPr>
        <p:txBody>
          <a:bodyPr spcFirstLastPara="1" wrap="square" lIns="91425" tIns="91425" rIns="91425" bIns="91425" anchor="t" anchorCtr="0">
            <a:norm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a:solidFill>
            <a:srgbClr val="ECFFE4">
              <a:alpha val="90910"/>
            </a:srgbClr>
          </a:solidFill>
        </p:spPr>
        <p:txBody>
          <a:bodyPr spcFirstLastPara="1" wrap="square" lIns="91425" tIns="91425" rIns="91425" bIns="91425" anchor="t" anchorCtr="0">
            <a:normAutofit/>
          </a:bodyPr>
          <a:lstStyle>
            <a:lvl1pPr marL="457200" lvl="0" indent="-342900">
              <a:spcBef>
                <a:spcPts val="0"/>
              </a:spcBef>
              <a:spcAft>
                <a:spcPts val="0"/>
              </a:spcAft>
              <a:buSzPts val="1800"/>
              <a:buChar char="●"/>
              <a:defRPr sz="2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title="output-onlinepngtools.png"/>
          <p:cNvPicPr preferRelativeResize="0"/>
          <p:nvPr/>
        </p:nvPicPr>
        <p:blipFill rotWithShape="1">
          <a:blip r:embed="rId13">
            <a:alphaModFix/>
          </a:blip>
          <a:srcRect t="7834" b="7834"/>
          <a:stretch/>
        </p:blipFill>
        <p:spPr>
          <a:xfrm>
            <a:off x="-26250" y="0"/>
            <a:ext cx="9196500" cy="5143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jpg"/><Relationship Id="rId5" Type="http://schemas.openxmlformats.org/officeDocument/2006/relationships/image" Target="../media/image21.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55"/>
        <p:cNvGrpSpPr/>
        <p:nvPr/>
      </p:nvGrpSpPr>
      <p:grpSpPr>
        <a:xfrm>
          <a:off x="0" y="0"/>
          <a:ext cx="0" cy="0"/>
          <a:chOff x="0" y="0"/>
          <a:chExt cx="0" cy="0"/>
        </a:xfrm>
      </p:grpSpPr>
      <p:sp>
        <p:nvSpPr>
          <p:cNvPr id="56" name="Google Shape;56;p13"/>
          <p:cNvSpPr/>
          <p:nvPr/>
        </p:nvSpPr>
        <p:spPr>
          <a:xfrm>
            <a:off x="3713025" y="1302650"/>
            <a:ext cx="5119200" cy="1805400"/>
          </a:xfrm>
          <a:prstGeom prst="roundRect">
            <a:avLst>
              <a:gd name="adj" fmla="val 12158"/>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chemeClr val="dk1"/>
                </a:solidFill>
              </a:rPr>
              <a:t>ClusterGit</a:t>
            </a:r>
            <a:br>
              <a:rPr lang="en" sz="5200">
                <a:solidFill>
                  <a:schemeClr val="dk1"/>
                </a:solidFill>
              </a:rPr>
            </a:br>
            <a:r>
              <a:rPr lang="en" sz="3000">
                <a:solidFill>
                  <a:schemeClr val="dk1"/>
                </a:solidFill>
              </a:rPr>
              <a:t>Project Proposal</a:t>
            </a:r>
            <a:endParaRPr/>
          </a:p>
        </p:txBody>
      </p:sp>
      <p:sp>
        <p:nvSpPr>
          <p:cNvPr id="57" name="Google Shape;57;p13"/>
          <p:cNvSpPr/>
          <p:nvPr/>
        </p:nvSpPr>
        <p:spPr>
          <a:xfrm>
            <a:off x="3713097" y="3303575"/>
            <a:ext cx="5119200" cy="537300"/>
          </a:xfrm>
          <a:prstGeom prst="roundRect">
            <a:avLst>
              <a:gd name="adj" fmla="val 1666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800" b="1">
                <a:solidFill>
                  <a:srgbClr val="434343"/>
                </a:solidFill>
              </a:rPr>
              <a:t>Team #12</a:t>
            </a:r>
            <a:endParaRPr/>
          </a:p>
        </p:txBody>
      </p:sp>
      <p:pic>
        <p:nvPicPr>
          <p:cNvPr id="58" name="Google Shape;58;p13"/>
          <p:cNvPicPr preferRelativeResize="0"/>
          <p:nvPr/>
        </p:nvPicPr>
        <p:blipFill>
          <a:blip r:embed="rId3">
            <a:alphaModFix/>
          </a:blip>
          <a:stretch>
            <a:fillRect/>
          </a:stretch>
        </p:blipFill>
        <p:spPr>
          <a:xfrm>
            <a:off x="304800" y="506575"/>
            <a:ext cx="3090600" cy="4120800"/>
          </a:xfrm>
          <a:prstGeom prst="roundRect">
            <a:avLst>
              <a:gd name="adj" fmla="val 16667"/>
            </a:avLst>
          </a:prstGeom>
          <a:noFill/>
          <a:ln w="28575" cap="flat" cmpd="sng">
            <a:solidFill>
              <a:srgbClr val="666666"/>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31"/>
        <p:cNvGrpSpPr/>
        <p:nvPr/>
      </p:nvGrpSpPr>
      <p:grpSpPr>
        <a:xfrm>
          <a:off x="0" y="0"/>
          <a:ext cx="0" cy="0"/>
          <a:chOff x="0" y="0"/>
          <a:chExt cx="0" cy="0"/>
        </a:xfrm>
      </p:grpSpPr>
      <p:pic>
        <p:nvPicPr>
          <p:cNvPr id="132" name="Google Shape;132;p22"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133" name="Google Shape;133;p22"/>
          <p:cNvSpPr/>
          <p:nvPr/>
        </p:nvSpPr>
        <p:spPr>
          <a:xfrm>
            <a:off x="311700" y="432979"/>
            <a:ext cx="8520600" cy="5991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Stretch Goals</a:t>
            </a:r>
            <a:endParaRPr sz="3000">
              <a:solidFill>
                <a:schemeClr val="dk1"/>
              </a:solidFill>
            </a:endParaRPr>
          </a:p>
        </p:txBody>
      </p:sp>
      <p:sp>
        <p:nvSpPr>
          <p:cNvPr id="134" name="Google Shape;134;p22"/>
          <p:cNvSpPr/>
          <p:nvPr/>
        </p:nvSpPr>
        <p:spPr>
          <a:xfrm>
            <a:off x="311700" y="1173150"/>
            <a:ext cx="6063300" cy="3895200"/>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68300" algn="l" rtl="0">
              <a:lnSpc>
                <a:spcPct val="100000"/>
              </a:lnSpc>
              <a:spcBef>
                <a:spcPts val="0"/>
              </a:spcBef>
              <a:spcAft>
                <a:spcPts val="0"/>
              </a:spcAft>
              <a:buClr>
                <a:schemeClr val="dk1"/>
              </a:buClr>
              <a:buSzPts val="2200"/>
              <a:buChar char="●"/>
            </a:pPr>
            <a:r>
              <a:rPr lang="en" sz="2200">
                <a:solidFill>
                  <a:schemeClr val="dk2"/>
                </a:solidFill>
              </a:rPr>
              <a:t>3D-printed frame for Pi cluster + local intranet</a:t>
            </a:r>
            <a:endParaRPr sz="2200">
              <a:solidFill>
                <a:schemeClr val="dk2"/>
              </a:solidFill>
            </a:endParaRPr>
          </a:p>
          <a:p>
            <a:pPr marL="457200" lvl="0" indent="-368300" algn="l" rtl="0">
              <a:lnSpc>
                <a:spcPct val="100000"/>
              </a:lnSpc>
              <a:spcBef>
                <a:spcPts val="1000"/>
              </a:spcBef>
              <a:spcAft>
                <a:spcPts val="0"/>
              </a:spcAft>
              <a:buClr>
                <a:schemeClr val="dk1"/>
              </a:buClr>
              <a:buSzPts val="2200"/>
              <a:buChar char="●"/>
            </a:pPr>
            <a:r>
              <a:rPr lang="en" sz="2200">
                <a:solidFill>
                  <a:schemeClr val="dk2"/>
                </a:solidFill>
              </a:rPr>
              <a:t>Virtual IDE for distributed development on low-cost devices</a:t>
            </a:r>
            <a:endParaRPr sz="2200">
              <a:solidFill>
                <a:schemeClr val="dk2"/>
              </a:solidFill>
            </a:endParaRPr>
          </a:p>
          <a:p>
            <a:pPr marL="457200" lvl="0" indent="-368300" algn="l" rtl="0">
              <a:lnSpc>
                <a:spcPct val="100000"/>
              </a:lnSpc>
              <a:spcBef>
                <a:spcPts val="1000"/>
              </a:spcBef>
              <a:spcAft>
                <a:spcPts val="0"/>
              </a:spcAft>
              <a:buClr>
                <a:schemeClr val="dk1"/>
              </a:buClr>
              <a:buSzPts val="2200"/>
              <a:buChar char="●"/>
            </a:pPr>
            <a:r>
              <a:rPr lang="en" sz="2200">
                <a:solidFill>
                  <a:schemeClr val="dk2"/>
                </a:solidFill>
              </a:rPr>
              <a:t>Secure access, credentials, and document integrity</a:t>
            </a:r>
            <a:endParaRPr sz="2200">
              <a:solidFill>
                <a:schemeClr val="dk2"/>
              </a:solidFill>
            </a:endParaRPr>
          </a:p>
          <a:p>
            <a:pPr marL="457200" lvl="0" indent="-368300" algn="l" rtl="0">
              <a:lnSpc>
                <a:spcPct val="100000"/>
              </a:lnSpc>
              <a:spcBef>
                <a:spcPts val="1000"/>
              </a:spcBef>
              <a:spcAft>
                <a:spcPts val="0"/>
              </a:spcAft>
              <a:buClr>
                <a:schemeClr val="dk1"/>
              </a:buClr>
              <a:buSzPts val="2200"/>
              <a:buChar char="●"/>
            </a:pPr>
            <a:r>
              <a:rPr lang="en" sz="2200">
                <a:solidFill>
                  <a:schemeClr val="dk2"/>
                </a:solidFill>
              </a:rPr>
              <a:t>Long-term maintainability with QA and NAS support</a:t>
            </a:r>
            <a:endParaRPr sz="2200">
              <a:solidFill>
                <a:schemeClr val="dk2"/>
              </a:solidFill>
            </a:endParaRPr>
          </a:p>
          <a:p>
            <a:pPr marL="457200" lvl="0" indent="-368300" algn="l" rtl="0">
              <a:lnSpc>
                <a:spcPct val="100000"/>
              </a:lnSpc>
              <a:spcBef>
                <a:spcPts val="1000"/>
              </a:spcBef>
              <a:spcAft>
                <a:spcPts val="1000"/>
              </a:spcAft>
              <a:buClr>
                <a:schemeClr val="dk1"/>
              </a:buClr>
              <a:buSzPts val="2200"/>
              <a:buChar char="●"/>
            </a:pPr>
            <a:r>
              <a:rPr lang="en" sz="2200">
                <a:solidFill>
                  <a:schemeClr val="dk2"/>
                </a:solidFill>
              </a:rPr>
              <a:t>Auto-healing: nodes recover if one fails</a:t>
            </a:r>
            <a:endParaRPr sz="2200">
              <a:solidFill>
                <a:schemeClr val="dk2"/>
              </a:solidFill>
            </a:endParaRPr>
          </a:p>
        </p:txBody>
      </p:sp>
      <p:pic>
        <p:nvPicPr>
          <p:cNvPr id="135" name="Google Shape;135;p22" descr="Soft light green color texture pattern abstract background can be use as wall paper screen saver brochure cover page for presentations background or article background also have copy space for text. (Provided by Getty Images)"/>
          <p:cNvPicPr preferRelativeResize="0"/>
          <p:nvPr/>
        </p:nvPicPr>
        <p:blipFill>
          <a:blip r:embed="rId4">
            <a:alphaModFix/>
          </a:blip>
          <a:stretch>
            <a:fillRect/>
          </a:stretch>
        </p:blipFill>
        <p:spPr>
          <a:xfrm>
            <a:off x="6512225" y="1518475"/>
            <a:ext cx="2555351" cy="3204549"/>
          </a:xfrm>
          <a:prstGeom prst="rect">
            <a:avLst/>
          </a:prstGeom>
          <a:noFill/>
          <a:ln>
            <a:noFill/>
          </a:ln>
        </p:spPr>
      </p:pic>
      <p:pic>
        <p:nvPicPr>
          <p:cNvPr id="136" name="Google Shape;136;p22"/>
          <p:cNvPicPr preferRelativeResize="0"/>
          <p:nvPr/>
        </p:nvPicPr>
        <p:blipFill>
          <a:blip r:embed="rId5">
            <a:alphaModFix/>
          </a:blip>
          <a:stretch>
            <a:fillRect/>
          </a:stretch>
        </p:blipFill>
        <p:spPr>
          <a:xfrm>
            <a:off x="6600025" y="1610650"/>
            <a:ext cx="2404500" cy="2982000"/>
          </a:xfrm>
          <a:prstGeom prst="roundRect">
            <a:avLst>
              <a:gd name="adj" fmla="val 16667"/>
            </a:avLst>
          </a:prstGeom>
          <a:noFill/>
          <a:ln w="2857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40"/>
        <p:cNvGrpSpPr/>
        <p:nvPr/>
      </p:nvGrpSpPr>
      <p:grpSpPr>
        <a:xfrm>
          <a:off x="0" y="0"/>
          <a:ext cx="0" cy="0"/>
          <a:chOff x="0" y="0"/>
          <a:chExt cx="0" cy="0"/>
        </a:xfrm>
      </p:grpSpPr>
      <p:pic>
        <p:nvPicPr>
          <p:cNvPr id="141" name="Google Shape;141;p23"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142" name="Google Shape;142;p23"/>
          <p:cNvSpPr/>
          <p:nvPr/>
        </p:nvSpPr>
        <p:spPr>
          <a:xfrm>
            <a:off x="427550" y="432975"/>
            <a:ext cx="6716100" cy="5991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Risks/Challenges</a:t>
            </a:r>
            <a:endParaRPr sz="3000">
              <a:solidFill>
                <a:schemeClr val="dk1"/>
              </a:solidFill>
            </a:endParaRPr>
          </a:p>
        </p:txBody>
      </p:sp>
      <p:sp>
        <p:nvSpPr>
          <p:cNvPr id="143" name="Google Shape;143;p23"/>
          <p:cNvSpPr/>
          <p:nvPr/>
        </p:nvSpPr>
        <p:spPr>
          <a:xfrm>
            <a:off x="427550" y="1299150"/>
            <a:ext cx="8520600" cy="3726900"/>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628650" lvl="0" indent="-196850" algn="l" rtl="0">
              <a:lnSpc>
                <a:spcPct val="115000"/>
              </a:lnSpc>
              <a:spcBef>
                <a:spcPts val="1200"/>
              </a:spcBef>
              <a:spcAft>
                <a:spcPts val="0"/>
              </a:spcAft>
              <a:buClr>
                <a:srgbClr val="434343"/>
              </a:buClr>
              <a:buSzPts val="2200"/>
              <a:buFont typeface="Arial"/>
              <a:buChar char="●"/>
            </a:pPr>
            <a:r>
              <a:rPr lang="en" sz="2200" b="1">
                <a:solidFill>
                  <a:srgbClr val="FF0000"/>
                </a:solidFill>
              </a:rPr>
              <a:t>Challenge</a:t>
            </a:r>
            <a:r>
              <a:rPr lang="en" sz="2200">
                <a:solidFill>
                  <a:srgbClr val="434343"/>
                </a:solidFill>
              </a:rPr>
              <a:t>: Varied backgrounds in technologies </a:t>
            </a:r>
            <a:endParaRPr sz="2200">
              <a:solidFill>
                <a:srgbClr val="434343"/>
              </a:solidFill>
            </a:endParaRPr>
          </a:p>
          <a:p>
            <a:pPr marL="628650" lvl="0" indent="-196850" algn="l" rtl="0">
              <a:lnSpc>
                <a:spcPct val="115000"/>
              </a:lnSpc>
              <a:spcBef>
                <a:spcPts val="0"/>
              </a:spcBef>
              <a:spcAft>
                <a:spcPts val="0"/>
              </a:spcAft>
              <a:buClr>
                <a:srgbClr val="434343"/>
              </a:buClr>
              <a:buSzPts val="2200"/>
              <a:buFont typeface="Arial"/>
              <a:buChar char="●"/>
            </a:pPr>
            <a:r>
              <a:rPr lang="en" sz="2200" i="1">
                <a:solidFill>
                  <a:srgbClr val="6AA84F"/>
                </a:solidFill>
              </a:rPr>
              <a:t>Solution</a:t>
            </a:r>
            <a:r>
              <a:rPr lang="en" sz="2200">
                <a:solidFill>
                  <a:srgbClr val="6AA84F"/>
                </a:solidFill>
              </a:rPr>
              <a:t> </a:t>
            </a:r>
            <a:r>
              <a:rPr lang="en" sz="2200">
                <a:solidFill>
                  <a:srgbClr val="434343"/>
                </a:solidFill>
              </a:rPr>
              <a:t>- Structured methods of sharing information</a:t>
            </a:r>
            <a:br>
              <a:rPr lang="en" sz="2200">
                <a:solidFill>
                  <a:srgbClr val="434343"/>
                </a:solidFill>
              </a:rPr>
            </a:br>
            <a:endParaRPr sz="800">
              <a:solidFill>
                <a:srgbClr val="434343"/>
              </a:solidFill>
            </a:endParaRPr>
          </a:p>
          <a:p>
            <a:pPr marL="628650" lvl="0" indent="-196850" algn="l" rtl="0">
              <a:lnSpc>
                <a:spcPct val="115000"/>
              </a:lnSpc>
              <a:spcBef>
                <a:spcPts val="0"/>
              </a:spcBef>
              <a:spcAft>
                <a:spcPts val="0"/>
              </a:spcAft>
              <a:buClr>
                <a:srgbClr val="434343"/>
              </a:buClr>
              <a:buSzPts val="2200"/>
              <a:buFont typeface="Arial"/>
              <a:buChar char="●"/>
            </a:pPr>
            <a:r>
              <a:rPr lang="en" sz="2200" b="1">
                <a:solidFill>
                  <a:srgbClr val="FF0000"/>
                </a:solidFill>
              </a:rPr>
              <a:t>Challenge</a:t>
            </a:r>
            <a:r>
              <a:rPr lang="en" sz="2200">
                <a:solidFill>
                  <a:srgbClr val="434343"/>
                </a:solidFill>
              </a:rPr>
              <a:t>: Scheduling &amp; Lab Access</a:t>
            </a:r>
            <a:endParaRPr sz="2200">
              <a:solidFill>
                <a:srgbClr val="434343"/>
              </a:solidFill>
            </a:endParaRPr>
          </a:p>
          <a:p>
            <a:pPr marL="628650" lvl="0" indent="-196850" algn="l" rtl="0">
              <a:lnSpc>
                <a:spcPct val="115000"/>
              </a:lnSpc>
              <a:spcBef>
                <a:spcPts val="0"/>
              </a:spcBef>
              <a:spcAft>
                <a:spcPts val="0"/>
              </a:spcAft>
              <a:buClr>
                <a:srgbClr val="434343"/>
              </a:buClr>
              <a:buSzPts val="2200"/>
              <a:buFont typeface="Arial"/>
              <a:buChar char="●"/>
            </a:pPr>
            <a:r>
              <a:rPr lang="en" sz="2200" i="1">
                <a:solidFill>
                  <a:srgbClr val="6AA84F"/>
                </a:solidFill>
              </a:rPr>
              <a:t>Solution</a:t>
            </a:r>
            <a:r>
              <a:rPr lang="en" sz="2200">
                <a:solidFill>
                  <a:srgbClr val="434343"/>
                </a:solidFill>
              </a:rPr>
              <a:t> - Consistent meeting times</a:t>
            </a:r>
            <a:endParaRPr sz="2200">
              <a:solidFill>
                <a:srgbClr val="434343"/>
              </a:solidFill>
            </a:endParaRPr>
          </a:p>
          <a:p>
            <a:pPr marL="0" lvl="0" indent="0" algn="l" rtl="0">
              <a:lnSpc>
                <a:spcPct val="115000"/>
              </a:lnSpc>
              <a:spcBef>
                <a:spcPts val="1700"/>
              </a:spcBef>
              <a:spcAft>
                <a:spcPts val="0"/>
              </a:spcAft>
              <a:buNone/>
            </a:pPr>
            <a:endParaRPr sz="2200">
              <a:solidFill>
                <a:srgbClr val="434343"/>
              </a:solidFill>
            </a:endParaRPr>
          </a:p>
          <a:p>
            <a:pPr marL="914400" lvl="0" indent="-368300" algn="l" rtl="0">
              <a:lnSpc>
                <a:spcPct val="115000"/>
              </a:lnSpc>
              <a:spcBef>
                <a:spcPts val="1700"/>
              </a:spcBef>
              <a:spcAft>
                <a:spcPts val="0"/>
              </a:spcAft>
              <a:buClr>
                <a:srgbClr val="434343"/>
              </a:buClr>
              <a:buSzPts val="2200"/>
              <a:buFont typeface="Arial"/>
              <a:buChar char="●"/>
            </a:pPr>
            <a:endParaRPr sz="2200">
              <a:solidFill>
                <a:srgbClr val="434343"/>
              </a:solidFill>
            </a:endParaRPr>
          </a:p>
        </p:txBody>
      </p:sp>
      <p:pic>
        <p:nvPicPr>
          <p:cNvPr id="144" name="Google Shape;144;p23" descr="Team Skills Banner. Avatar in Gear. (Provided by Getty Images)"/>
          <p:cNvPicPr preferRelativeResize="0"/>
          <p:nvPr/>
        </p:nvPicPr>
        <p:blipFill>
          <a:blip r:embed="rId4">
            <a:alphaModFix/>
          </a:blip>
          <a:stretch>
            <a:fillRect/>
          </a:stretch>
        </p:blipFill>
        <p:spPr>
          <a:xfrm>
            <a:off x="7353300" y="432975"/>
            <a:ext cx="1439100" cy="1439400"/>
          </a:xfrm>
          <a:prstGeom prst="roundRect">
            <a:avLst>
              <a:gd name="adj" fmla="val 16667"/>
            </a:avLst>
          </a:prstGeom>
          <a:noFill/>
          <a:ln w="28575" cap="flat" cmpd="sng">
            <a:solidFill>
              <a:schemeClr val="dk2"/>
            </a:solidFill>
            <a:prstDash val="solid"/>
            <a:round/>
            <a:headEnd type="none" w="sm" len="sm"/>
            <a:tailEnd type="none" w="sm" len="sm"/>
          </a:ln>
        </p:spPr>
      </p:pic>
      <p:pic>
        <p:nvPicPr>
          <p:cNvPr id="145" name="Google Shape;145;p23" descr="People planning concept. Entrepreneurship and calendar schedule planning. Vector business meeting and events organizing (Provided by Getty Images)"/>
          <p:cNvPicPr preferRelativeResize="0"/>
          <p:nvPr/>
        </p:nvPicPr>
        <p:blipFill>
          <a:blip r:embed="rId5">
            <a:alphaModFix/>
          </a:blip>
          <a:stretch>
            <a:fillRect/>
          </a:stretch>
        </p:blipFill>
        <p:spPr>
          <a:xfrm>
            <a:off x="654450" y="3517450"/>
            <a:ext cx="3031800" cy="1277400"/>
          </a:xfrm>
          <a:prstGeom prst="roundRect">
            <a:avLst>
              <a:gd name="adj" fmla="val 16667"/>
            </a:avLst>
          </a:prstGeom>
          <a:noFill/>
          <a:ln w="28575" cap="flat" cmpd="sng">
            <a:solidFill>
              <a:schemeClr val="dk2"/>
            </a:solidFill>
            <a:prstDash val="solid"/>
            <a:round/>
            <a:headEnd type="none" w="sm" len="sm"/>
            <a:tailEnd type="none" w="sm" len="sm"/>
          </a:ln>
        </p:spPr>
      </p:pic>
      <p:sp>
        <p:nvSpPr>
          <p:cNvPr id="146" name="Google Shape;146;p23"/>
          <p:cNvSpPr txBox="1"/>
          <p:nvPr/>
        </p:nvSpPr>
        <p:spPr>
          <a:xfrm>
            <a:off x="3752850" y="3627125"/>
            <a:ext cx="5153100" cy="946200"/>
          </a:xfrm>
          <a:prstGeom prst="rect">
            <a:avLst/>
          </a:prstGeom>
          <a:noFill/>
          <a:ln>
            <a:noFill/>
          </a:ln>
        </p:spPr>
        <p:txBody>
          <a:bodyPr spcFirstLastPara="1" wrap="square" lIns="91425" tIns="91425" rIns="91425" bIns="91425" anchor="t" anchorCtr="0">
            <a:noAutofit/>
          </a:bodyPr>
          <a:lstStyle/>
          <a:p>
            <a:pPr marL="171450" lvl="0" indent="-196850" algn="l" rtl="0">
              <a:lnSpc>
                <a:spcPct val="115000"/>
              </a:lnSpc>
              <a:spcBef>
                <a:spcPts val="1200"/>
              </a:spcBef>
              <a:spcAft>
                <a:spcPts val="0"/>
              </a:spcAft>
              <a:buClr>
                <a:srgbClr val="434343"/>
              </a:buClr>
              <a:buSzPts val="2200"/>
              <a:buFont typeface="Arial"/>
              <a:buChar char="●"/>
            </a:pPr>
            <a:r>
              <a:rPr lang="en" sz="2200" b="1">
                <a:solidFill>
                  <a:srgbClr val="FF0000"/>
                </a:solidFill>
              </a:rPr>
              <a:t>Challenge</a:t>
            </a:r>
            <a:r>
              <a:rPr lang="en" sz="2200">
                <a:solidFill>
                  <a:srgbClr val="434343"/>
                </a:solidFill>
              </a:rPr>
              <a:t>:</a:t>
            </a:r>
            <a:r>
              <a:rPr lang="en" sz="2200" i="1">
                <a:solidFill>
                  <a:srgbClr val="434343"/>
                </a:solidFill>
              </a:rPr>
              <a:t> </a:t>
            </a:r>
            <a:r>
              <a:rPr lang="en" sz="2200">
                <a:solidFill>
                  <a:srgbClr val="434343"/>
                </a:solidFill>
              </a:rPr>
              <a:t>Storage Bottleneck</a:t>
            </a:r>
            <a:endParaRPr sz="2200">
              <a:solidFill>
                <a:srgbClr val="434343"/>
              </a:solidFill>
            </a:endParaRPr>
          </a:p>
          <a:p>
            <a:pPr marL="171450" lvl="0" indent="-196850" algn="l" rtl="0">
              <a:lnSpc>
                <a:spcPct val="115000"/>
              </a:lnSpc>
              <a:spcBef>
                <a:spcPts val="0"/>
              </a:spcBef>
              <a:spcAft>
                <a:spcPts val="0"/>
              </a:spcAft>
              <a:buClr>
                <a:srgbClr val="434343"/>
              </a:buClr>
              <a:buSzPts val="2200"/>
              <a:buFont typeface="Arial"/>
              <a:buChar char="●"/>
            </a:pPr>
            <a:r>
              <a:rPr lang="en" sz="2200" i="1">
                <a:solidFill>
                  <a:srgbClr val="6AA84F"/>
                </a:solidFill>
              </a:rPr>
              <a:t>Solution</a:t>
            </a:r>
            <a:r>
              <a:rPr lang="en" sz="2200">
                <a:solidFill>
                  <a:srgbClr val="434343"/>
                </a:solidFill>
              </a:rPr>
              <a:t> - External storage: NAS</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50"/>
        <p:cNvGrpSpPr/>
        <p:nvPr/>
      </p:nvGrpSpPr>
      <p:grpSpPr>
        <a:xfrm>
          <a:off x="0" y="0"/>
          <a:ext cx="0" cy="0"/>
          <a:chOff x="0" y="0"/>
          <a:chExt cx="0" cy="0"/>
        </a:xfrm>
      </p:grpSpPr>
      <p:pic>
        <p:nvPicPr>
          <p:cNvPr id="151" name="Google Shape;151;p24"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152" name="Google Shape;152;p24"/>
          <p:cNvSpPr/>
          <p:nvPr/>
        </p:nvSpPr>
        <p:spPr>
          <a:xfrm>
            <a:off x="3322275" y="956656"/>
            <a:ext cx="5510100" cy="2218638"/>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85750" lvl="0" indent="-184150">
              <a:buClr>
                <a:srgbClr val="434343"/>
              </a:buClr>
              <a:buSzPts val="2000"/>
              <a:buChar char="●"/>
            </a:pPr>
            <a:r>
              <a:rPr lang="en" sz="2000" dirty="0">
                <a:solidFill>
                  <a:srgbClr val="434343"/>
                </a:solidFill>
              </a:rPr>
              <a:t>Operating System ⇒ Ubuntu Server</a:t>
            </a:r>
            <a:endParaRPr sz="2000" dirty="0">
              <a:solidFill>
                <a:srgbClr val="434343"/>
              </a:solidFill>
            </a:endParaRPr>
          </a:p>
          <a:p>
            <a:pPr marL="285750" lvl="0" indent="-184150">
              <a:buClr>
                <a:srgbClr val="434343"/>
              </a:buClr>
              <a:buSzPts val="2000"/>
              <a:buChar char="●"/>
            </a:pPr>
            <a:r>
              <a:rPr lang="en" sz="2000" dirty="0">
                <a:solidFill>
                  <a:srgbClr val="434343"/>
                </a:solidFill>
              </a:rPr>
              <a:t>Infrastructure ⇒ Raspberry Pi 5 cluster</a:t>
            </a:r>
            <a:endParaRPr sz="2000" dirty="0">
              <a:solidFill>
                <a:srgbClr val="434343"/>
              </a:solidFill>
            </a:endParaRPr>
          </a:p>
          <a:p>
            <a:pPr marL="285750" lvl="0" indent="-184150">
              <a:buClr>
                <a:srgbClr val="434343"/>
              </a:buClr>
              <a:buSzPts val="2000"/>
              <a:buChar char="●"/>
            </a:pPr>
            <a:r>
              <a:rPr lang="en" sz="2000" dirty="0">
                <a:solidFill>
                  <a:srgbClr val="434343"/>
                </a:solidFill>
              </a:rPr>
              <a:t>Containerization &amp; Orchestration ⇒ K3s</a:t>
            </a:r>
            <a:endParaRPr sz="2000" dirty="0">
              <a:solidFill>
                <a:srgbClr val="434343"/>
              </a:solidFill>
            </a:endParaRPr>
          </a:p>
          <a:p>
            <a:pPr marL="285750" lvl="0" indent="-184150">
              <a:buClr>
                <a:srgbClr val="434343"/>
              </a:buClr>
              <a:buSzPts val="2000"/>
              <a:buChar char="●"/>
            </a:pPr>
            <a:r>
              <a:rPr lang="en" sz="2000" dirty="0">
                <a:solidFill>
                  <a:srgbClr val="434343"/>
                </a:solidFill>
              </a:rPr>
              <a:t>Replication ⇒ Longhorn</a:t>
            </a:r>
            <a:endParaRPr sz="2000" dirty="0">
              <a:solidFill>
                <a:srgbClr val="434343"/>
              </a:solidFill>
            </a:endParaRPr>
          </a:p>
          <a:p>
            <a:pPr marL="285750" lvl="0" indent="-184150">
              <a:buClr>
                <a:srgbClr val="434343"/>
              </a:buClr>
              <a:buSzPts val="2000"/>
              <a:buChar char="●"/>
            </a:pPr>
            <a:r>
              <a:rPr lang="en" sz="2000" dirty="0">
                <a:solidFill>
                  <a:srgbClr val="434343"/>
                </a:solidFill>
              </a:rPr>
              <a:t>Version Tracking ⇒ Git</a:t>
            </a:r>
            <a:endParaRPr sz="2000" dirty="0">
              <a:solidFill>
                <a:srgbClr val="434343"/>
              </a:solidFill>
            </a:endParaRPr>
          </a:p>
          <a:p>
            <a:pPr marL="285750" lvl="0" indent="-184150">
              <a:buClr>
                <a:srgbClr val="434343"/>
              </a:buClr>
              <a:buSzPts val="2000"/>
              <a:buChar char="●"/>
            </a:pPr>
            <a:r>
              <a:rPr lang="en" sz="2000" dirty="0">
                <a:solidFill>
                  <a:srgbClr val="434343"/>
                </a:solidFill>
              </a:rPr>
              <a:t>LFH &amp; Encryption ⇒ Git annex</a:t>
            </a:r>
            <a:endParaRPr sz="2000" dirty="0">
              <a:solidFill>
                <a:srgbClr val="434343"/>
              </a:solidFill>
            </a:endParaRPr>
          </a:p>
          <a:p>
            <a:pPr marL="285750" lvl="0" indent="-184150">
              <a:buClr>
                <a:srgbClr val="434343"/>
              </a:buClr>
              <a:buSzPts val="2000"/>
              <a:buChar char="●"/>
            </a:pPr>
            <a:r>
              <a:rPr lang="en" sz="2000" dirty="0">
                <a:solidFill>
                  <a:srgbClr val="434343"/>
                </a:solidFill>
              </a:rPr>
              <a:t>User Auth &amp; Database ⇒ Supabase</a:t>
            </a:r>
            <a:endParaRPr sz="1500" dirty="0">
              <a:solidFill>
                <a:srgbClr val="434343"/>
              </a:solidFill>
            </a:endParaRPr>
          </a:p>
        </p:txBody>
      </p:sp>
      <p:sp>
        <p:nvSpPr>
          <p:cNvPr id="153" name="Google Shape;153;p24"/>
          <p:cNvSpPr/>
          <p:nvPr/>
        </p:nvSpPr>
        <p:spPr>
          <a:xfrm>
            <a:off x="311638" y="275242"/>
            <a:ext cx="8520600" cy="5991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Tech Rundown &amp; Summary</a:t>
            </a:r>
            <a:endParaRPr sz="3000">
              <a:solidFill>
                <a:schemeClr val="dk1"/>
              </a:solidFill>
            </a:endParaRPr>
          </a:p>
        </p:txBody>
      </p:sp>
      <p:pic>
        <p:nvPicPr>
          <p:cNvPr id="154" name="Google Shape;154;p24"/>
          <p:cNvPicPr preferRelativeResize="0"/>
          <p:nvPr/>
        </p:nvPicPr>
        <p:blipFill>
          <a:blip r:embed="rId4">
            <a:alphaModFix/>
          </a:blip>
          <a:stretch>
            <a:fillRect/>
          </a:stretch>
        </p:blipFill>
        <p:spPr>
          <a:xfrm>
            <a:off x="3322263" y="3257607"/>
            <a:ext cx="995700" cy="437805"/>
          </a:xfrm>
          <a:prstGeom prst="roundRect">
            <a:avLst>
              <a:gd name="adj" fmla="val 16667"/>
            </a:avLst>
          </a:prstGeom>
          <a:solidFill>
            <a:srgbClr val="ECFFE4">
              <a:alpha val="90910"/>
            </a:srgbClr>
          </a:solidFill>
          <a:ln w="2857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5">
            <a:alphaModFix/>
          </a:blip>
          <a:srcRect t="7196" b="7230"/>
          <a:stretch/>
        </p:blipFill>
        <p:spPr>
          <a:xfrm>
            <a:off x="4450872" y="3257607"/>
            <a:ext cx="995700" cy="437805"/>
          </a:xfrm>
          <a:prstGeom prst="roundRect">
            <a:avLst>
              <a:gd name="adj" fmla="val 16667"/>
            </a:avLst>
          </a:prstGeom>
          <a:solidFill>
            <a:srgbClr val="ECFFE4">
              <a:alpha val="90910"/>
            </a:srgbClr>
          </a:solidFill>
          <a:ln w="28575" cap="flat" cmpd="sng">
            <a:solidFill>
              <a:schemeClr val="dk2"/>
            </a:solidFill>
            <a:prstDash val="solid"/>
            <a:round/>
            <a:headEnd type="none" w="sm" len="sm"/>
            <a:tailEnd type="none" w="sm" len="sm"/>
          </a:ln>
        </p:spPr>
      </p:pic>
      <p:pic>
        <p:nvPicPr>
          <p:cNvPr id="156" name="Google Shape;156;p24"/>
          <p:cNvPicPr preferRelativeResize="0"/>
          <p:nvPr/>
        </p:nvPicPr>
        <p:blipFill>
          <a:blip r:embed="rId6">
            <a:alphaModFix/>
          </a:blip>
          <a:stretch>
            <a:fillRect/>
          </a:stretch>
        </p:blipFill>
        <p:spPr>
          <a:xfrm>
            <a:off x="5579482" y="3257612"/>
            <a:ext cx="995700" cy="437805"/>
          </a:xfrm>
          <a:prstGeom prst="roundRect">
            <a:avLst>
              <a:gd name="adj" fmla="val 16667"/>
            </a:avLst>
          </a:prstGeom>
          <a:solidFill>
            <a:srgbClr val="ECFFE4">
              <a:alpha val="90910"/>
            </a:srgbClr>
          </a:solidFill>
          <a:ln w="28575" cap="flat" cmpd="sng">
            <a:solidFill>
              <a:schemeClr val="dk2"/>
            </a:solidFill>
            <a:prstDash val="solid"/>
            <a:round/>
            <a:headEnd type="none" w="sm" len="sm"/>
            <a:tailEnd type="none" w="sm" len="sm"/>
          </a:ln>
        </p:spPr>
      </p:pic>
      <p:pic>
        <p:nvPicPr>
          <p:cNvPr id="157" name="Google Shape;157;p24"/>
          <p:cNvPicPr preferRelativeResize="0"/>
          <p:nvPr/>
        </p:nvPicPr>
        <p:blipFill rotWithShape="1">
          <a:blip r:embed="rId7">
            <a:alphaModFix/>
          </a:blip>
          <a:srcRect l="14363" t="2951" r="14284" b="24183"/>
          <a:stretch/>
        </p:blipFill>
        <p:spPr>
          <a:xfrm>
            <a:off x="6708078" y="3257619"/>
            <a:ext cx="995700" cy="437805"/>
          </a:xfrm>
          <a:prstGeom prst="roundRect">
            <a:avLst>
              <a:gd name="adj" fmla="val 16667"/>
            </a:avLst>
          </a:prstGeom>
          <a:solidFill>
            <a:srgbClr val="ECFFE4">
              <a:alpha val="90910"/>
            </a:srgbClr>
          </a:solidFill>
          <a:ln w="28575" cap="flat" cmpd="sng">
            <a:solidFill>
              <a:schemeClr val="dk2"/>
            </a:solidFill>
            <a:prstDash val="solid"/>
            <a:round/>
            <a:headEnd type="none" w="sm" len="sm"/>
            <a:tailEnd type="none" w="sm" len="sm"/>
          </a:ln>
        </p:spPr>
      </p:pic>
      <p:pic>
        <p:nvPicPr>
          <p:cNvPr id="158" name="Google Shape;158;p24"/>
          <p:cNvPicPr preferRelativeResize="0"/>
          <p:nvPr/>
        </p:nvPicPr>
        <p:blipFill>
          <a:blip r:embed="rId8">
            <a:alphaModFix/>
          </a:blip>
          <a:stretch>
            <a:fillRect/>
          </a:stretch>
        </p:blipFill>
        <p:spPr>
          <a:xfrm>
            <a:off x="7836674" y="3257607"/>
            <a:ext cx="995700" cy="437805"/>
          </a:xfrm>
          <a:prstGeom prst="roundRect">
            <a:avLst>
              <a:gd name="adj" fmla="val 16667"/>
            </a:avLst>
          </a:prstGeom>
          <a:solidFill>
            <a:srgbClr val="ECFFE4">
              <a:alpha val="90910"/>
            </a:srgbClr>
          </a:solidFill>
          <a:ln w="28575" cap="flat" cmpd="sng">
            <a:solidFill>
              <a:schemeClr val="dk2"/>
            </a:solidFill>
            <a:prstDash val="solid"/>
            <a:round/>
            <a:headEnd type="none" w="sm" len="sm"/>
            <a:tailEnd type="none" w="sm" len="sm"/>
          </a:ln>
        </p:spPr>
      </p:pic>
      <p:pic>
        <p:nvPicPr>
          <p:cNvPr id="159" name="Google Shape;159;p24"/>
          <p:cNvPicPr preferRelativeResize="0"/>
          <p:nvPr/>
        </p:nvPicPr>
        <p:blipFill rotWithShape="1">
          <a:blip r:embed="rId9">
            <a:alphaModFix/>
          </a:blip>
          <a:srcRect r="11676"/>
          <a:stretch/>
        </p:blipFill>
        <p:spPr>
          <a:xfrm>
            <a:off x="311650" y="964792"/>
            <a:ext cx="2905425" cy="3903483"/>
          </a:xfrm>
          <a:prstGeom prst="roundRect">
            <a:avLst>
              <a:gd name="adj" fmla="val 16667"/>
            </a:avLst>
          </a:prstGeom>
          <a:noFill/>
          <a:ln w="28575" cap="flat" cmpd="sng">
            <a:solidFill>
              <a:srgbClr val="666666"/>
            </a:solidFill>
            <a:prstDash val="solid"/>
            <a:round/>
            <a:headEnd type="none" w="sm" len="sm"/>
            <a:tailEnd type="none" w="sm" len="sm"/>
          </a:ln>
        </p:spPr>
      </p:pic>
      <p:sp>
        <p:nvSpPr>
          <p:cNvPr id="160" name="Google Shape;160;p24"/>
          <p:cNvSpPr/>
          <p:nvPr/>
        </p:nvSpPr>
        <p:spPr>
          <a:xfrm>
            <a:off x="3322275" y="3777725"/>
            <a:ext cx="5510100" cy="1034100"/>
          </a:xfrm>
          <a:prstGeom prst="roundRect">
            <a:avLst>
              <a:gd name="adj" fmla="val 15530"/>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200"/>
              </a:spcBef>
              <a:spcAft>
                <a:spcPts val="500"/>
              </a:spcAft>
              <a:buNone/>
            </a:pPr>
            <a:endParaRPr sz="1500">
              <a:solidFill>
                <a:srgbClr val="434343"/>
              </a:solidFill>
            </a:endParaRPr>
          </a:p>
        </p:txBody>
      </p:sp>
      <p:sp>
        <p:nvSpPr>
          <p:cNvPr id="161" name="Google Shape;161;p24"/>
          <p:cNvSpPr txBox="1"/>
          <p:nvPr/>
        </p:nvSpPr>
        <p:spPr>
          <a:xfrm>
            <a:off x="3351463" y="3727600"/>
            <a:ext cx="5684400" cy="12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34343"/>
                </a:solidFill>
              </a:rPr>
              <a:t>Goal: </a:t>
            </a:r>
            <a:r>
              <a:rPr lang="en" sz="2000">
                <a:solidFill>
                  <a:srgbClr val="434343"/>
                </a:solidFill>
              </a:rPr>
              <a:t>Build a self-hosted, low-cost submission system on a Raspberry Pi cluster that supports very large, encrypted student projects</a:t>
            </a:r>
            <a:endParaRPr sz="1800">
              <a:solidFill>
                <a:schemeClr val="dk2"/>
              </a:solidFill>
            </a:endParaRPr>
          </a:p>
        </p:txBody>
      </p:sp>
      <p:pic>
        <p:nvPicPr>
          <p:cNvPr id="162" name="Google Shape;162;p24"/>
          <p:cNvPicPr preferRelativeResize="0"/>
          <p:nvPr/>
        </p:nvPicPr>
        <p:blipFill>
          <a:blip r:embed="rId10">
            <a:alphaModFix/>
          </a:blip>
          <a:stretch>
            <a:fillRect/>
          </a:stretch>
        </p:blipFill>
        <p:spPr>
          <a:xfrm rot="-1474214">
            <a:off x="245375" y="3893312"/>
            <a:ext cx="1431224" cy="802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66"/>
        <p:cNvGrpSpPr/>
        <p:nvPr/>
      </p:nvGrpSpPr>
      <p:grpSpPr>
        <a:xfrm>
          <a:off x="0" y="0"/>
          <a:ext cx="0" cy="0"/>
          <a:chOff x="0" y="0"/>
          <a:chExt cx="0" cy="0"/>
        </a:xfrm>
      </p:grpSpPr>
      <p:pic>
        <p:nvPicPr>
          <p:cNvPr id="167" name="Google Shape;167;p25"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168" name="Google Shape;168;p25"/>
          <p:cNvSpPr/>
          <p:nvPr/>
        </p:nvSpPr>
        <p:spPr>
          <a:xfrm>
            <a:off x="280038" y="654272"/>
            <a:ext cx="5138400" cy="19566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100">
                <a:solidFill>
                  <a:schemeClr val="dk1"/>
                </a:solidFill>
              </a:rPr>
              <a:t>THANK YOU! 🎆</a:t>
            </a:r>
            <a:br>
              <a:rPr lang="en" sz="4100">
                <a:solidFill>
                  <a:schemeClr val="dk1"/>
                </a:solidFill>
              </a:rPr>
            </a:br>
            <a:r>
              <a:rPr lang="en" sz="4100">
                <a:solidFill>
                  <a:schemeClr val="dk1"/>
                </a:solidFill>
              </a:rPr>
              <a:t>Questions?</a:t>
            </a:r>
            <a:br>
              <a:rPr lang="en" sz="4100">
                <a:solidFill>
                  <a:schemeClr val="dk1"/>
                </a:solidFill>
              </a:rPr>
            </a:br>
            <a:r>
              <a:rPr lang="en" sz="2600">
                <a:solidFill>
                  <a:schemeClr val="dk1"/>
                </a:solidFill>
              </a:rPr>
              <a:t>–Team 12</a:t>
            </a:r>
            <a:endParaRPr sz="2600">
              <a:solidFill>
                <a:schemeClr val="dk1"/>
              </a:solidFill>
            </a:endParaRPr>
          </a:p>
        </p:txBody>
      </p:sp>
      <p:pic>
        <p:nvPicPr>
          <p:cNvPr id="169" name="Google Shape;169;p25" title="bd54f24cfc8ea1c605013816bfce52cc.png"/>
          <p:cNvPicPr preferRelativeResize="0"/>
          <p:nvPr/>
        </p:nvPicPr>
        <p:blipFill>
          <a:blip r:embed="rId4">
            <a:alphaModFix/>
          </a:blip>
          <a:stretch>
            <a:fillRect/>
          </a:stretch>
        </p:blipFill>
        <p:spPr>
          <a:xfrm>
            <a:off x="232796" y="2654807"/>
            <a:ext cx="1828795" cy="1828795"/>
          </a:xfrm>
          <a:prstGeom prst="rect">
            <a:avLst/>
          </a:prstGeom>
          <a:noFill/>
          <a:ln>
            <a:noFill/>
          </a:ln>
        </p:spPr>
      </p:pic>
      <p:pic>
        <p:nvPicPr>
          <p:cNvPr id="170" name="Google Shape;170;p25" title="bd54f24cfc8ea1c605013816bfce52cc.png"/>
          <p:cNvPicPr preferRelativeResize="0"/>
          <p:nvPr/>
        </p:nvPicPr>
        <p:blipFill>
          <a:blip r:embed="rId4">
            <a:alphaModFix/>
          </a:blip>
          <a:stretch>
            <a:fillRect/>
          </a:stretch>
        </p:blipFill>
        <p:spPr>
          <a:xfrm>
            <a:off x="2156639" y="2654803"/>
            <a:ext cx="1828795" cy="1828795"/>
          </a:xfrm>
          <a:prstGeom prst="rect">
            <a:avLst/>
          </a:prstGeom>
          <a:noFill/>
          <a:ln>
            <a:noFill/>
          </a:ln>
        </p:spPr>
      </p:pic>
      <p:pic>
        <p:nvPicPr>
          <p:cNvPr id="171" name="Google Shape;171;p25" title="bd54f24cfc8ea1c605013816bfce52cc.png"/>
          <p:cNvPicPr preferRelativeResize="0"/>
          <p:nvPr/>
        </p:nvPicPr>
        <p:blipFill>
          <a:blip r:embed="rId4">
            <a:alphaModFix/>
          </a:blip>
          <a:stretch>
            <a:fillRect/>
          </a:stretch>
        </p:blipFill>
        <p:spPr>
          <a:xfrm>
            <a:off x="3929493" y="2660428"/>
            <a:ext cx="1828795" cy="1828795"/>
          </a:xfrm>
          <a:prstGeom prst="rect">
            <a:avLst/>
          </a:prstGeom>
          <a:noFill/>
          <a:ln>
            <a:noFill/>
          </a:ln>
        </p:spPr>
      </p:pic>
      <p:pic>
        <p:nvPicPr>
          <p:cNvPr id="172" name="Google Shape;172;p25"/>
          <p:cNvPicPr preferRelativeResize="0"/>
          <p:nvPr/>
        </p:nvPicPr>
        <p:blipFill>
          <a:blip r:embed="rId5">
            <a:alphaModFix/>
          </a:blip>
          <a:stretch>
            <a:fillRect/>
          </a:stretch>
        </p:blipFill>
        <p:spPr>
          <a:xfrm>
            <a:off x="5874325" y="518775"/>
            <a:ext cx="2851500" cy="4309800"/>
          </a:xfrm>
          <a:prstGeom prst="roundRect">
            <a:avLst>
              <a:gd name="adj" fmla="val 16667"/>
            </a:avLst>
          </a:prstGeom>
          <a:noFill/>
          <a:ln w="28575" cap="flat" cmpd="sng">
            <a:solidFill>
              <a:srgbClr val="666666"/>
            </a:solidFill>
            <a:prstDash val="solid"/>
            <a:round/>
            <a:headEnd type="none" w="sm" len="sm"/>
            <a:tailEnd type="none" w="sm" len="sm"/>
          </a:ln>
        </p:spPr>
      </p:pic>
      <p:pic>
        <p:nvPicPr>
          <p:cNvPr id="173" name="Google Shape;173;p25"/>
          <p:cNvPicPr preferRelativeResize="0"/>
          <p:nvPr/>
        </p:nvPicPr>
        <p:blipFill>
          <a:blip r:embed="rId6">
            <a:alphaModFix/>
          </a:blip>
          <a:stretch>
            <a:fillRect/>
          </a:stretch>
        </p:blipFill>
        <p:spPr>
          <a:xfrm>
            <a:off x="5678708" y="416850"/>
            <a:ext cx="3232500" cy="4309800"/>
          </a:xfrm>
          <a:prstGeom prst="roundRect">
            <a:avLst>
              <a:gd name="adj" fmla="val 16667"/>
            </a:avLst>
          </a:prstGeom>
          <a:noFill/>
          <a:ln w="28575" cap="flat" cmpd="sng">
            <a:solidFill>
              <a:srgbClr val="666666"/>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2"/>
        <p:cNvGrpSpPr/>
        <p:nvPr/>
      </p:nvGrpSpPr>
      <p:grpSpPr>
        <a:xfrm>
          <a:off x="0" y="0"/>
          <a:ext cx="0" cy="0"/>
          <a:chOff x="0" y="0"/>
          <a:chExt cx="0" cy="0"/>
        </a:xfrm>
      </p:grpSpPr>
      <p:pic>
        <p:nvPicPr>
          <p:cNvPr id="63" name="Google Shape;63;p14"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64" name="Google Shape;64;p14"/>
          <p:cNvSpPr/>
          <p:nvPr/>
        </p:nvSpPr>
        <p:spPr>
          <a:xfrm>
            <a:off x="311700" y="509825"/>
            <a:ext cx="8520600" cy="5991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Team #12 Profile</a:t>
            </a:r>
            <a:endParaRPr/>
          </a:p>
        </p:txBody>
      </p:sp>
      <p:sp>
        <p:nvSpPr>
          <p:cNvPr id="65" name="Google Shape;65;p14"/>
          <p:cNvSpPr/>
          <p:nvPr/>
        </p:nvSpPr>
        <p:spPr>
          <a:xfrm>
            <a:off x="311700" y="1217275"/>
            <a:ext cx="8520600" cy="3614100"/>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a:solidFill>
                  <a:srgbClr val="434343"/>
                </a:solidFill>
              </a:rPr>
              <a:t>Prof. Johns: </a:t>
            </a:r>
            <a:r>
              <a:rPr lang="en" sz="2000">
                <a:solidFill>
                  <a:srgbClr val="434343"/>
                </a:solidFill>
              </a:rPr>
              <a:t>Sponsor | Lecturer at PFW for Dept CS | HCI | Game Dev</a:t>
            </a:r>
            <a:endParaRPr sz="2000" b="1">
              <a:solidFill>
                <a:srgbClr val="434343"/>
              </a:solidFill>
            </a:endParaRPr>
          </a:p>
          <a:p>
            <a:pPr marL="0" lvl="0" indent="0" algn="l" rtl="0">
              <a:lnSpc>
                <a:spcPct val="115000"/>
              </a:lnSpc>
              <a:spcBef>
                <a:spcPts val="1000"/>
              </a:spcBef>
              <a:spcAft>
                <a:spcPts val="0"/>
              </a:spcAft>
              <a:buNone/>
            </a:pPr>
            <a:r>
              <a:rPr lang="en" sz="2200" b="1">
                <a:solidFill>
                  <a:srgbClr val="434343"/>
                </a:solidFill>
              </a:rPr>
              <a:t>Lauren:</a:t>
            </a:r>
            <a:r>
              <a:rPr lang="en" sz="2200">
                <a:solidFill>
                  <a:srgbClr val="434343"/>
                </a:solidFill>
              </a:rPr>
              <a:t> </a:t>
            </a:r>
            <a:r>
              <a:rPr lang="en" sz="2000">
                <a:solidFill>
                  <a:srgbClr val="434343"/>
                </a:solidFill>
              </a:rPr>
              <a:t>Team Lead | Tattoo Artist ⇒ Software Engineer Intern |</a:t>
            </a:r>
            <a:br>
              <a:rPr lang="en" sz="2000">
                <a:solidFill>
                  <a:srgbClr val="434343"/>
                </a:solidFill>
              </a:rPr>
            </a:br>
            <a:r>
              <a:rPr lang="en" sz="2000">
                <a:solidFill>
                  <a:srgbClr val="434343"/>
                </a:solidFill>
              </a:rPr>
              <a:t>                      4+1 Student | Interested in ML &amp; Embedded Devices</a:t>
            </a:r>
            <a:endParaRPr sz="2000">
              <a:solidFill>
                <a:srgbClr val="434343"/>
              </a:solidFill>
            </a:endParaRPr>
          </a:p>
          <a:p>
            <a:pPr marL="0" lvl="0" indent="0" algn="l" rtl="0">
              <a:lnSpc>
                <a:spcPct val="115000"/>
              </a:lnSpc>
              <a:spcBef>
                <a:spcPts val="1000"/>
              </a:spcBef>
              <a:spcAft>
                <a:spcPts val="0"/>
              </a:spcAft>
              <a:buNone/>
            </a:pPr>
            <a:r>
              <a:rPr lang="en" sz="2200" b="1">
                <a:solidFill>
                  <a:srgbClr val="434343"/>
                </a:solidFill>
              </a:rPr>
              <a:t>Conner:</a:t>
            </a:r>
            <a:r>
              <a:rPr lang="en" sz="2200">
                <a:solidFill>
                  <a:srgbClr val="434343"/>
                </a:solidFill>
              </a:rPr>
              <a:t> </a:t>
            </a:r>
            <a:r>
              <a:rPr lang="en" sz="2000">
                <a:solidFill>
                  <a:srgbClr val="434343"/>
                </a:solidFill>
              </a:rPr>
              <a:t>Python | Distributed Systems | ML</a:t>
            </a:r>
            <a:endParaRPr sz="2000">
              <a:solidFill>
                <a:srgbClr val="434343"/>
              </a:solidFill>
            </a:endParaRPr>
          </a:p>
          <a:p>
            <a:pPr marL="0" lvl="0" indent="0" algn="l" rtl="0">
              <a:lnSpc>
                <a:spcPct val="115000"/>
              </a:lnSpc>
              <a:spcBef>
                <a:spcPts val="1000"/>
              </a:spcBef>
              <a:spcAft>
                <a:spcPts val="0"/>
              </a:spcAft>
              <a:buNone/>
            </a:pPr>
            <a:r>
              <a:rPr lang="en" sz="2200" b="1">
                <a:solidFill>
                  <a:srgbClr val="434343"/>
                </a:solidFill>
              </a:rPr>
              <a:t>Sasha:</a:t>
            </a:r>
            <a:r>
              <a:rPr lang="en" sz="2200">
                <a:solidFill>
                  <a:srgbClr val="434343"/>
                </a:solidFill>
              </a:rPr>
              <a:t> </a:t>
            </a:r>
            <a:r>
              <a:rPr lang="en" sz="2000">
                <a:solidFill>
                  <a:srgbClr val="434343"/>
                </a:solidFill>
              </a:rPr>
              <a:t>Docker | Self-hosting | Unix servers | Shell scripting</a:t>
            </a:r>
            <a:endParaRPr sz="2000">
              <a:solidFill>
                <a:srgbClr val="434343"/>
              </a:solidFill>
            </a:endParaRPr>
          </a:p>
          <a:p>
            <a:pPr marL="0" lvl="0" indent="0" algn="l" rtl="0">
              <a:lnSpc>
                <a:spcPct val="115000"/>
              </a:lnSpc>
              <a:spcBef>
                <a:spcPts val="1000"/>
              </a:spcBef>
              <a:spcAft>
                <a:spcPts val="0"/>
              </a:spcAft>
              <a:buNone/>
            </a:pPr>
            <a:r>
              <a:rPr lang="en" sz="2200" b="1">
                <a:solidFill>
                  <a:srgbClr val="434343"/>
                </a:solidFill>
              </a:rPr>
              <a:t>Sean:</a:t>
            </a:r>
            <a:r>
              <a:rPr lang="en" sz="2200">
                <a:solidFill>
                  <a:srgbClr val="434343"/>
                </a:solidFill>
              </a:rPr>
              <a:t> 4+1 | </a:t>
            </a:r>
            <a:r>
              <a:rPr lang="en" sz="2000">
                <a:solidFill>
                  <a:srgbClr val="434343"/>
                </a:solidFill>
              </a:rPr>
              <a:t>Embedded Systems | Networking</a:t>
            </a:r>
            <a:endParaRPr sz="2000">
              <a:solidFill>
                <a:srgbClr val="434343"/>
              </a:solidFill>
            </a:endParaRPr>
          </a:p>
          <a:p>
            <a:pPr marL="0" lvl="0" indent="0" algn="l" rtl="0">
              <a:lnSpc>
                <a:spcPct val="115000"/>
              </a:lnSpc>
              <a:spcBef>
                <a:spcPts val="1000"/>
              </a:spcBef>
              <a:spcAft>
                <a:spcPts val="1000"/>
              </a:spcAft>
              <a:buNone/>
            </a:pPr>
            <a:r>
              <a:rPr lang="en" sz="2200" b="1">
                <a:solidFill>
                  <a:srgbClr val="434343"/>
                </a:solidFill>
              </a:rPr>
              <a:t>Brandon:</a:t>
            </a:r>
            <a:r>
              <a:rPr lang="en" sz="2000">
                <a:solidFill>
                  <a:srgbClr val="434343"/>
                </a:solidFill>
              </a:rPr>
              <a:t> Cybersecurity | Linux | Violin</a:t>
            </a:r>
            <a:endParaRPr sz="2200">
              <a:solidFill>
                <a:srgbClr val="434343"/>
              </a:solidFill>
            </a:endParaRPr>
          </a:p>
        </p:txBody>
      </p:sp>
      <p:sp>
        <p:nvSpPr>
          <p:cNvPr id="66" name="Google Shape;66;p14"/>
          <p:cNvSpPr/>
          <p:nvPr/>
        </p:nvSpPr>
        <p:spPr>
          <a:xfrm>
            <a:off x="6440845" y="3670027"/>
            <a:ext cx="2020200" cy="1364100"/>
          </a:xfrm>
          <a:prstGeom prst="roundRect">
            <a:avLst>
              <a:gd name="adj" fmla="val 16667"/>
            </a:avLst>
          </a:prstGeom>
          <a:solidFill>
            <a:schemeClr val="lt2"/>
          </a:solidFill>
          <a:ln w="23975" cap="flat" cmpd="sng">
            <a:solidFill>
              <a:schemeClr val="dk2"/>
            </a:solidFill>
            <a:prstDash val="solid"/>
            <a:round/>
            <a:headEnd type="none" w="sm" len="sm"/>
            <a:tailEnd type="none" w="sm" len="sm"/>
          </a:ln>
        </p:spPr>
        <p:txBody>
          <a:bodyPr spcFirstLastPara="1" wrap="square" lIns="76700" tIns="76700" rIns="76700" bIns="76700" anchor="ctr" anchorCtr="0">
            <a:noAutofit/>
          </a:bodyPr>
          <a:lstStyle/>
          <a:p>
            <a:pPr marL="0" lvl="0" indent="0" algn="ctr" rtl="0">
              <a:spcBef>
                <a:spcPts val="0"/>
              </a:spcBef>
              <a:spcAft>
                <a:spcPts val="0"/>
              </a:spcAft>
              <a:buNone/>
            </a:pPr>
            <a:endParaRPr sz="1174"/>
          </a:p>
        </p:txBody>
      </p:sp>
      <p:pic>
        <p:nvPicPr>
          <p:cNvPr id="67" name="Google Shape;67;p14"/>
          <p:cNvPicPr preferRelativeResize="0"/>
          <p:nvPr/>
        </p:nvPicPr>
        <p:blipFill>
          <a:blip r:embed="rId4">
            <a:alphaModFix/>
          </a:blip>
          <a:stretch>
            <a:fillRect/>
          </a:stretch>
        </p:blipFill>
        <p:spPr>
          <a:xfrm>
            <a:off x="6759663" y="3729596"/>
            <a:ext cx="1382563" cy="12448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1"/>
        <p:cNvGrpSpPr/>
        <p:nvPr/>
      </p:nvGrpSpPr>
      <p:grpSpPr>
        <a:xfrm>
          <a:off x="0" y="0"/>
          <a:ext cx="0" cy="0"/>
          <a:chOff x="0" y="0"/>
          <a:chExt cx="0" cy="0"/>
        </a:xfrm>
      </p:grpSpPr>
      <p:pic>
        <p:nvPicPr>
          <p:cNvPr id="72" name="Google Shape;72;p15"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73" name="Google Shape;73;p15"/>
          <p:cNvSpPr/>
          <p:nvPr/>
        </p:nvSpPr>
        <p:spPr>
          <a:xfrm>
            <a:off x="311700" y="509825"/>
            <a:ext cx="8520600" cy="5991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Problem Statement</a:t>
            </a:r>
            <a:endParaRPr sz="3000">
              <a:solidFill>
                <a:schemeClr val="dk1"/>
              </a:solidFill>
            </a:endParaRPr>
          </a:p>
        </p:txBody>
      </p:sp>
      <p:sp>
        <p:nvSpPr>
          <p:cNvPr id="74" name="Google Shape;74;p15"/>
          <p:cNvSpPr/>
          <p:nvPr/>
        </p:nvSpPr>
        <p:spPr>
          <a:xfrm>
            <a:off x="311700" y="1217275"/>
            <a:ext cx="8520600" cy="3416400"/>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42900" lvl="0" indent="0" algn="l" rtl="0">
              <a:lnSpc>
                <a:spcPct val="115000"/>
              </a:lnSpc>
              <a:spcBef>
                <a:spcPts val="0"/>
              </a:spcBef>
              <a:spcAft>
                <a:spcPts val="0"/>
              </a:spcAft>
              <a:buNone/>
            </a:pPr>
            <a:endParaRPr sz="2200">
              <a:solidFill>
                <a:srgbClr val="434343"/>
              </a:solidFill>
            </a:endParaRPr>
          </a:p>
          <a:p>
            <a:pPr marL="342900" lvl="0" indent="0" algn="l" rtl="0">
              <a:lnSpc>
                <a:spcPct val="115000"/>
              </a:lnSpc>
              <a:spcBef>
                <a:spcPts val="1200"/>
              </a:spcBef>
              <a:spcAft>
                <a:spcPts val="0"/>
              </a:spcAft>
              <a:buNone/>
            </a:pPr>
            <a:br>
              <a:rPr lang="en" sz="2200">
                <a:solidFill>
                  <a:srgbClr val="434343"/>
                </a:solidFill>
              </a:rPr>
            </a:br>
            <a:endParaRPr sz="2200">
              <a:solidFill>
                <a:srgbClr val="434343"/>
              </a:solidFill>
            </a:endParaRPr>
          </a:p>
          <a:p>
            <a:pPr marL="342900" lvl="0" indent="0" algn="l" rtl="0">
              <a:lnSpc>
                <a:spcPct val="115000"/>
              </a:lnSpc>
              <a:spcBef>
                <a:spcPts val="1200"/>
              </a:spcBef>
              <a:spcAft>
                <a:spcPts val="0"/>
              </a:spcAft>
              <a:buNone/>
            </a:pPr>
            <a:endParaRPr sz="2200">
              <a:solidFill>
                <a:srgbClr val="434343"/>
              </a:solidFill>
            </a:endParaRPr>
          </a:p>
          <a:p>
            <a:pPr marL="342900" lvl="0" indent="-184150" algn="l" rtl="0">
              <a:lnSpc>
                <a:spcPct val="115000"/>
              </a:lnSpc>
              <a:spcBef>
                <a:spcPts val="1200"/>
              </a:spcBef>
              <a:spcAft>
                <a:spcPts val="0"/>
              </a:spcAft>
              <a:buClr>
                <a:srgbClr val="434343"/>
              </a:buClr>
              <a:buSzPts val="2000"/>
              <a:buChar char="●"/>
            </a:pPr>
            <a:r>
              <a:rPr lang="en" sz="2200" b="1">
                <a:solidFill>
                  <a:srgbClr val="434343"/>
                </a:solidFill>
              </a:rPr>
              <a:t>Goal: </a:t>
            </a:r>
            <a:r>
              <a:rPr lang="en" sz="2200">
                <a:solidFill>
                  <a:srgbClr val="434343"/>
                </a:solidFill>
              </a:rPr>
              <a:t>Build a self-hosted, low-cost (both in terms of software and hardware) submission system on a Raspberry Pi cluster that supports very large, encrypted student projects</a:t>
            </a:r>
            <a:endParaRPr sz="2400">
              <a:solidFill>
                <a:srgbClr val="434343"/>
              </a:solidFill>
            </a:endParaRPr>
          </a:p>
        </p:txBody>
      </p:sp>
      <p:pic>
        <p:nvPicPr>
          <p:cNvPr id="75" name="Google Shape;75;p15"/>
          <p:cNvPicPr preferRelativeResize="0"/>
          <p:nvPr/>
        </p:nvPicPr>
        <p:blipFill>
          <a:blip r:embed="rId4">
            <a:alphaModFix/>
          </a:blip>
          <a:stretch>
            <a:fillRect/>
          </a:stretch>
        </p:blipFill>
        <p:spPr>
          <a:xfrm rot="-1263884">
            <a:off x="822269" y="1893883"/>
            <a:ext cx="808460" cy="808460"/>
          </a:xfrm>
          <a:prstGeom prst="rect">
            <a:avLst/>
          </a:prstGeom>
          <a:noFill/>
          <a:ln>
            <a:noFill/>
          </a:ln>
        </p:spPr>
      </p:pic>
      <p:pic>
        <p:nvPicPr>
          <p:cNvPr id="76" name="Google Shape;76;p15"/>
          <p:cNvPicPr preferRelativeResize="0"/>
          <p:nvPr/>
        </p:nvPicPr>
        <p:blipFill>
          <a:blip r:embed="rId5">
            <a:alphaModFix/>
          </a:blip>
          <a:stretch>
            <a:fillRect/>
          </a:stretch>
        </p:blipFill>
        <p:spPr>
          <a:xfrm rot="-5400000">
            <a:off x="547493" y="1627014"/>
            <a:ext cx="1358033" cy="1342201"/>
          </a:xfrm>
          <a:prstGeom prst="rect">
            <a:avLst/>
          </a:prstGeom>
          <a:noFill/>
          <a:ln>
            <a:noFill/>
          </a:ln>
        </p:spPr>
      </p:pic>
      <p:sp>
        <p:nvSpPr>
          <p:cNvPr id="77" name="Google Shape;77;p15"/>
          <p:cNvSpPr txBox="1"/>
          <p:nvPr/>
        </p:nvSpPr>
        <p:spPr>
          <a:xfrm>
            <a:off x="1753000" y="1484875"/>
            <a:ext cx="6604500" cy="1570500"/>
          </a:xfrm>
          <a:prstGeom prst="rect">
            <a:avLst/>
          </a:prstGeom>
          <a:noFill/>
          <a:ln>
            <a:noFill/>
          </a:ln>
        </p:spPr>
        <p:txBody>
          <a:bodyPr spcFirstLastPara="1" wrap="square" lIns="91425" tIns="91425" rIns="91425" bIns="91425" anchor="t" anchorCtr="0">
            <a:noAutofit/>
          </a:bodyPr>
          <a:lstStyle/>
          <a:p>
            <a:pPr marL="342900" lvl="0" indent="-196850" algn="l" rtl="0">
              <a:lnSpc>
                <a:spcPct val="115000"/>
              </a:lnSpc>
              <a:spcBef>
                <a:spcPts val="0"/>
              </a:spcBef>
              <a:spcAft>
                <a:spcPts val="0"/>
              </a:spcAft>
              <a:buClr>
                <a:srgbClr val="434343"/>
              </a:buClr>
              <a:buSzPts val="2200"/>
              <a:buChar char="●"/>
            </a:pPr>
            <a:r>
              <a:rPr lang="en" sz="2200">
                <a:solidFill>
                  <a:srgbClr val="434343"/>
                </a:solidFill>
              </a:rPr>
              <a:t>Large file storage is not natively offered by tools like Github.  This creates a problem when using these platforms for version control of projects that have larger file sizes.</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1"/>
        <p:cNvGrpSpPr/>
        <p:nvPr/>
      </p:nvGrpSpPr>
      <p:grpSpPr>
        <a:xfrm>
          <a:off x="0" y="0"/>
          <a:ext cx="0" cy="0"/>
          <a:chOff x="0" y="0"/>
          <a:chExt cx="0" cy="0"/>
        </a:xfrm>
      </p:grpSpPr>
      <p:pic>
        <p:nvPicPr>
          <p:cNvPr id="82" name="Google Shape;82;p16"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83" name="Google Shape;83;p16"/>
          <p:cNvSpPr/>
          <p:nvPr/>
        </p:nvSpPr>
        <p:spPr>
          <a:xfrm>
            <a:off x="311700" y="332437"/>
            <a:ext cx="8520600" cy="5991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dk1"/>
                </a:solidFill>
              </a:rPr>
              <a:t>Case Study</a:t>
            </a:r>
            <a:endParaRPr sz="3000" dirty="0">
              <a:solidFill>
                <a:schemeClr val="dk1"/>
              </a:solidFill>
            </a:endParaRPr>
          </a:p>
        </p:txBody>
      </p:sp>
      <p:sp>
        <p:nvSpPr>
          <p:cNvPr id="84" name="Google Shape;84;p16"/>
          <p:cNvSpPr/>
          <p:nvPr/>
        </p:nvSpPr>
        <p:spPr>
          <a:xfrm>
            <a:off x="311700" y="1039875"/>
            <a:ext cx="8520600" cy="3784800"/>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endParaRPr sz="2000">
              <a:solidFill>
                <a:srgbClr val="434343"/>
              </a:solidFill>
            </a:endParaRPr>
          </a:p>
        </p:txBody>
      </p:sp>
      <p:sp>
        <p:nvSpPr>
          <p:cNvPr id="85" name="Google Shape;85;p16"/>
          <p:cNvSpPr txBox="1"/>
          <p:nvPr/>
        </p:nvSpPr>
        <p:spPr>
          <a:xfrm>
            <a:off x="472350" y="1084026"/>
            <a:ext cx="8256000" cy="3638100"/>
          </a:xfrm>
          <a:prstGeom prst="rect">
            <a:avLst/>
          </a:prstGeom>
          <a:noFill/>
          <a:ln>
            <a:noFill/>
          </a:ln>
        </p:spPr>
        <p:txBody>
          <a:bodyPr spcFirstLastPara="1" wrap="square" lIns="91425" tIns="91425" rIns="91425" bIns="91425" anchor="t" anchorCtr="0">
            <a:noAutofit/>
          </a:bodyPr>
          <a:lstStyle/>
          <a:p>
            <a:pPr marL="285750" lvl="0" indent="-196850" algn="l" rtl="0">
              <a:lnSpc>
                <a:spcPct val="115000"/>
              </a:lnSpc>
              <a:spcBef>
                <a:spcPts val="0"/>
              </a:spcBef>
              <a:spcAft>
                <a:spcPts val="0"/>
              </a:spcAft>
              <a:buClr>
                <a:srgbClr val="434343"/>
              </a:buClr>
              <a:buSzPts val="2200"/>
              <a:buChar char="●"/>
            </a:pPr>
            <a:r>
              <a:rPr lang="en" sz="2200">
                <a:solidFill>
                  <a:srgbClr val="434343"/>
                </a:solidFill>
              </a:rPr>
              <a:t>Game Design Course Case Study</a:t>
            </a:r>
            <a:endParaRPr sz="2200">
              <a:solidFill>
                <a:srgbClr val="434343"/>
              </a:solidFill>
            </a:endParaRPr>
          </a:p>
          <a:p>
            <a:pPr marL="685800" lvl="1" indent="-254000" algn="l" rtl="0">
              <a:lnSpc>
                <a:spcPct val="115000"/>
              </a:lnSpc>
              <a:spcBef>
                <a:spcPts val="0"/>
              </a:spcBef>
              <a:spcAft>
                <a:spcPts val="0"/>
              </a:spcAft>
              <a:buClr>
                <a:srgbClr val="434343"/>
              </a:buClr>
              <a:buSzPts val="2200"/>
              <a:buChar char="○"/>
            </a:pPr>
            <a:r>
              <a:rPr lang="en" sz="2200">
                <a:solidFill>
                  <a:srgbClr val="434343"/>
                </a:solidFill>
              </a:rPr>
              <a:t>Large File Sizes</a:t>
            </a:r>
            <a:endParaRPr sz="2200">
              <a:solidFill>
                <a:srgbClr val="434343"/>
              </a:solidFill>
            </a:endParaRPr>
          </a:p>
          <a:p>
            <a:pPr marL="971550" lvl="2" indent="-196850" algn="l" rtl="0">
              <a:lnSpc>
                <a:spcPct val="115000"/>
              </a:lnSpc>
              <a:spcBef>
                <a:spcPts val="0"/>
              </a:spcBef>
              <a:spcAft>
                <a:spcPts val="0"/>
              </a:spcAft>
              <a:buClr>
                <a:srgbClr val="434343"/>
              </a:buClr>
              <a:buSzPts val="2200"/>
              <a:buChar char="■"/>
            </a:pPr>
            <a:r>
              <a:rPr lang="en" sz="2200">
                <a:solidFill>
                  <a:srgbClr val="434343"/>
                </a:solidFill>
              </a:rPr>
              <a:t>2GBs/assignment, 45 students/semester</a:t>
            </a:r>
            <a:endParaRPr sz="2200">
              <a:solidFill>
                <a:srgbClr val="434343"/>
              </a:solidFill>
            </a:endParaRPr>
          </a:p>
          <a:p>
            <a:pPr marL="971550" lvl="2" indent="-196850" algn="l" rtl="0">
              <a:lnSpc>
                <a:spcPct val="115000"/>
              </a:lnSpc>
              <a:spcBef>
                <a:spcPts val="0"/>
              </a:spcBef>
              <a:spcAft>
                <a:spcPts val="0"/>
              </a:spcAft>
              <a:buClr>
                <a:srgbClr val="434343"/>
              </a:buClr>
              <a:buSzPts val="2200"/>
              <a:buChar char="■"/>
            </a:pPr>
            <a:r>
              <a:rPr lang="en" sz="2200">
                <a:solidFill>
                  <a:srgbClr val="434343"/>
                </a:solidFill>
              </a:rPr>
              <a:t>Native git handles large files inefficiently.</a:t>
            </a:r>
            <a:endParaRPr sz="2200">
              <a:solidFill>
                <a:srgbClr val="434343"/>
              </a:solidFill>
            </a:endParaRPr>
          </a:p>
          <a:p>
            <a:pPr marL="685800" lvl="1" indent="-254000" algn="l" rtl="0">
              <a:lnSpc>
                <a:spcPct val="115000"/>
              </a:lnSpc>
              <a:spcBef>
                <a:spcPts val="0"/>
              </a:spcBef>
              <a:spcAft>
                <a:spcPts val="0"/>
              </a:spcAft>
              <a:buClr>
                <a:srgbClr val="434343"/>
              </a:buClr>
              <a:buSzPts val="2200"/>
              <a:buChar char="○"/>
            </a:pPr>
            <a:r>
              <a:rPr lang="en" sz="2200">
                <a:solidFill>
                  <a:srgbClr val="434343"/>
                </a:solidFill>
              </a:rPr>
              <a:t>Presence of Encrypted Files</a:t>
            </a:r>
            <a:endParaRPr sz="2200">
              <a:solidFill>
                <a:srgbClr val="434343"/>
              </a:solidFill>
            </a:endParaRPr>
          </a:p>
          <a:p>
            <a:pPr marL="285750" lvl="0" indent="-196850" algn="l" rtl="0">
              <a:lnSpc>
                <a:spcPct val="115000"/>
              </a:lnSpc>
              <a:spcBef>
                <a:spcPts val="0"/>
              </a:spcBef>
              <a:spcAft>
                <a:spcPts val="0"/>
              </a:spcAft>
              <a:buClr>
                <a:srgbClr val="434343"/>
              </a:buClr>
              <a:buSzPts val="2200"/>
              <a:buChar char="●"/>
            </a:pPr>
            <a:r>
              <a:rPr lang="en" sz="2200">
                <a:solidFill>
                  <a:srgbClr val="434343"/>
                </a:solidFill>
              </a:rPr>
              <a:t>Problems with industry standard repo management platforms</a:t>
            </a:r>
            <a:endParaRPr sz="2200">
              <a:solidFill>
                <a:srgbClr val="434343"/>
              </a:solidFill>
            </a:endParaRPr>
          </a:p>
          <a:p>
            <a:pPr marL="685800" lvl="1" indent="-254000" algn="l" rtl="0">
              <a:lnSpc>
                <a:spcPct val="115000"/>
              </a:lnSpc>
              <a:spcBef>
                <a:spcPts val="0"/>
              </a:spcBef>
              <a:spcAft>
                <a:spcPts val="0"/>
              </a:spcAft>
              <a:buClr>
                <a:srgbClr val="434343"/>
              </a:buClr>
              <a:buSzPts val="2200"/>
              <a:buChar char="○"/>
            </a:pPr>
            <a:r>
              <a:rPr lang="en" sz="2200">
                <a:solidFill>
                  <a:srgbClr val="434343"/>
                </a:solidFill>
              </a:rPr>
              <a:t>Small file size</a:t>
            </a:r>
            <a:endParaRPr sz="2200">
              <a:solidFill>
                <a:srgbClr val="434343"/>
              </a:solidFill>
            </a:endParaRPr>
          </a:p>
          <a:p>
            <a:pPr marL="971550" lvl="2" indent="-196850" algn="l" rtl="0">
              <a:lnSpc>
                <a:spcPct val="115000"/>
              </a:lnSpc>
              <a:spcBef>
                <a:spcPts val="0"/>
              </a:spcBef>
              <a:spcAft>
                <a:spcPts val="0"/>
              </a:spcAft>
              <a:buClr>
                <a:srgbClr val="434343"/>
              </a:buClr>
              <a:buSzPts val="2200"/>
              <a:buChar char="■"/>
            </a:pPr>
            <a:r>
              <a:rPr lang="en" sz="2200">
                <a:solidFill>
                  <a:srgbClr val="434343"/>
                </a:solidFill>
              </a:rPr>
              <a:t>10 GB limit on GitHub; 100 MB limit per files</a:t>
            </a:r>
            <a:endParaRPr sz="2200">
              <a:solidFill>
                <a:srgbClr val="434343"/>
              </a:solidFill>
            </a:endParaRPr>
          </a:p>
          <a:p>
            <a:pPr marL="685800" lvl="1" indent="-254000" algn="l" rtl="0">
              <a:lnSpc>
                <a:spcPct val="115000"/>
              </a:lnSpc>
              <a:spcBef>
                <a:spcPts val="0"/>
              </a:spcBef>
              <a:spcAft>
                <a:spcPts val="0"/>
              </a:spcAft>
              <a:buClr>
                <a:srgbClr val="434343"/>
              </a:buClr>
              <a:buSzPts val="2200"/>
              <a:buChar char="○"/>
            </a:pPr>
            <a:r>
              <a:rPr lang="en" sz="2200">
                <a:solidFill>
                  <a:srgbClr val="434343"/>
                </a:solidFill>
              </a:rPr>
              <a:t>No support for file encryption</a:t>
            </a:r>
            <a:endParaRPr sz="2200">
              <a:solidFill>
                <a:srgbClr val="434343"/>
              </a:solidFill>
            </a:endParaRPr>
          </a:p>
          <a:p>
            <a:pPr marL="457200" lvl="0" indent="0" algn="l" rtl="0">
              <a:lnSpc>
                <a:spcPct val="115000"/>
              </a:lnSpc>
              <a:spcBef>
                <a:spcPts val="1200"/>
              </a:spcBef>
              <a:spcAft>
                <a:spcPts val="1200"/>
              </a:spcAft>
              <a:buNone/>
            </a:pPr>
            <a:endParaRPr sz="1700">
              <a:solidFill>
                <a:srgbClr val="434343"/>
              </a:solidFill>
            </a:endParaRPr>
          </a:p>
        </p:txBody>
      </p:sp>
      <p:pic>
        <p:nvPicPr>
          <p:cNvPr id="86" name="Google Shape;86;p16"/>
          <p:cNvPicPr preferRelativeResize="0"/>
          <p:nvPr/>
        </p:nvPicPr>
        <p:blipFill>
          <a:blip r:embed="rId4">
            <a:alphaModFix/>
          </a:blip>
          <a:stretch>
            <a:fillRect/>
          </a:stretch>
        </p:blipFill>
        <p:spPr>
          <a:xfrm rot="1166917">
            <a:off x="6960618" y="1636996"/>
            <a:ext cx="1684989" cy="11057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90"/>
        <p:cNvGrpSpPr/>
        <p:nvPr/>
      </p:nvGrpSpPr>
      <p:grpSpPr>
        <a:xfrm>
          <a:off x="0" y="0"/>
          <a:ext cx="0" cy="0"/>
          <a:chOff x="0" y="0"/>
          <a:chExt cx="0" cy="0"/>
        </a:xfrm>
      </p:grpSpPr>
      <p:pic>
        <p:nvPicPr>
          <p:cNvPr id="91" name="Google Shape;91;p17"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92" name="Google Shape;92;p17"/>
          <p:cNvSpPr/>
          <p:nvPr/>
        </p:nvSpPr>
        <p:spPr>
          <a:xfrm>
            <a:off x="311700" y="1850023"/>
            <a:ext cx="8520600" cy="1569600"/>
          </a:xfrm>
          <a:prstGeom prst="roundRect">
            <a:avLst>
              <a:gd name="adj" fmla="val 12158"/>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00"/>
          </a:p>
        </p:txBody>
      </p:sp>
      <p:pic>
        <p:nvPicPr>
          <p:cNvPr id="93" name="Google Shape;93;p17"/>
          <p:cNvPicPr preferRelativeResize="0"/>
          <p:nvPr/>
        </p:nvPicPr>
        <p:blipFill>
          <a:blip r:embed="rId4">
            <a:alphaModFix/>
          </a:blip>
          <a:stretch>
            <a:fillRect/>
          </a:stretch>
        </p:blipFill>
        <p:spPr>
          <a:xfrm>
            <a:off x="180975" y="342900"/>
            <a:ext cx="4457700" cy="4457700"/>
          </a:xfrm>
          <a:prstGeom prst="rect">
            <a:avLst/>
          </a:prstGeom>
          <a:noFill/>
          <a:ln>
            <a:noFill/>
          </a:ln>
        </p:spPr>
      </p:pic>
      <p:sp>
        <p:nvSpPr>
          <p:cNvPr id="94" name="Google Shape;94;p17"/>
          <p:cNvSpPr txBox="1"/>
          <p:nvPr/>
        </p:nvSpPr>
        <p:spPr>
          <a:xfrm>
            <a:off x="3781425" y="1905000"/>
            <a:ext cx="4914900" cy="14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4200">
                <a:solidFill>
                  <a:schemeClr val="dk1"/>
                </a:solidFill>
              </a:rPr>
              <a:t>Requirements</a:t>
            </a:r>
            <a:br>
              <a:rPr lang="en" sz="4200">
                <a:solidFill>
                  <a:schemeClr val="dk1"/>
                </a:solidFill>
              </a:rPr>
            </a:br>
            <a:r>
              <a:rPr lang="en" sz="4200">
                <a:solidFill>
                  <a:schemeClr val="dk1"/>
                </a:solidFill>
              </a:rPr>
              <a:t>with Deliverables</a:t>
            </a:r>
            <a:endParaRPr sz="400">
              <a:solidFill>
                <a:schemeClr val="dk1"/>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98"/>
        <p:cNvGrpSpPr/>
        <p:nvPr/>
      </p:nvGrpSpPr>
      <p:grpSpPr>
        <a:xfrm>
          <a:off x="0" y="0"/>
          <a:ext cx="0" cy="0"/>
          <a:chOff x="0" y="0"/>
          <a:chExt cx="0" cy="0"/>
        </a:xfrm>
      </p:grpSpPr>
      <p:pic>
        <p:nvPicPr>
          <p:cNvPr id="99" name="Google Shape;99;p18"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100" name="Google Shape;100;p18"/>
          <p:cNvSpPr/>
          <p:nvPr/>
        </p:nvSpPr>
        <p:spPr>
          <a:xfrm>
            <a:off x="258050" y="414901"/>
            <a:ext cx="8520600" cy="5991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Semester One: Get the System to Work</a:t>
            </a:r>
            <a:endParaRPr sz="3000">
              <a:solidFill>
                <a:schemeClr val="dk1"/>
              </a:solidFill>
            </a:endParaRPr>
          </a:p>
        </p:txBody>
      </p:sp>
      <p:sp>
        <p:nvSpPr>
          <p:cNvPr id="101" name="Google Shape;101;p18"/>
          <p:cNvSpPr/>
          <p:nvPr/>
        </p:nvSpPr>
        <p:spPr>
          <a:xfrm>
            <a:off x="3169925" y="1095525"/>
            <a:ext cx="5608800" cy="3623700"/>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85750" lvl="0" indent="-196850" algn="l" rtl="0">
              <a:lnSpc>
                <a:spcPct val="115000"/>
              </a:lnSpc>
              <a:spcBef>
                <a:spcPts val="200"/>
              </a:spcBef>
              <a:spcAft>
                <a:spcPts val="0"/>
              </a:spcAft>
              <a:buClr>
                <a:srgbClr val="434343"/>
              </a:buClr>
              <a:buSzPts val="2200"/>
              <a:buAutoNum type="arabicPeriod"/>
            </a:pPr>
            <a:r>
              <a:rPr lang="en" sz="2200" b="1">
                <a:solidFill>
                  <a:srgbClr val="434343"/>
                </a:solidFill>
              </a:rPr>
              <a:t>Cluster Infrastructure</a:t>
            </a:r>
            <a:endParaRPr sz="2000" b="1">
              <a:solidFill>
                <a:srgbClr val="434343"/>
              </a:solidFill>
            </a:endParaRPr>
          </a:p>
          <a:p>
            <a:pPr marL="571500" lvl="1" indent="-184150" algn="l" rtl="0">
              <a:lnSpc>
                <a:spcPct val="115000"/>
              </a:lnSpc>
              <a:spcBef>
                <a:spcPts val="0"/>
              </a:spcBef>
              <a:spcAft>
                <a:spcPts val="0"/>
              </a:spcAft>
              <a:buClr>
                <a:srgbClr val="434343"/>
              </a:buClr>
              <a:buSzPts val="2000"/>
              <a:buAutoNum type="arabicPeriod"/>
            </a:pPr>
            <a:r>
              <a:rPr lang="en" sz="2000">
                <a:solidFill>
                  <a:srgbClr val="434343"/>
                </a:solidFill>
              </a:rPr>
              <a:t>Pis prepped with Ubuntu server,</a:t>
            </a:r>
            <a:br>
              <a:rPr lang="en" sz="2000">
                <a:solidFill>
                  <a:srgbClr val="434343"/>
                </a:solidFill>
              </a:rPr>
            </a:br>
            <a:r>
              <a:rPr lang="en" sz="2000">
                <a:solidFill>
                  <a:srgbClr val="434343"/>
                </a:solidFill>
              </a:rPr>
              <a:t>  networking, and SSH remote access</a:t>
            </a:r>
            <a:endParaRPr sz="2000">
              <a:solidFill>
                <a:srgbClr val="434343"/>
              </a:solidFill>
            </a:endParaRPr>
          </a:p>
          <a:p>
            <a:pPr marL="571500" lvl="1" indent="-184150" algn="l" rtl="0">
              <a:lnSpc>
                <a:spcPct val="115000"/>
              </a:lnSpc>
              <a:spcBef>
                <a:spcPts val="0"/>
              </a:spcBef>
              <a:spcAft>
                <a:spcPts val="0"/>
              </a:spcAft>
              <a:buClr>
                <a:srgbClr val="434343"/>
              </a:buClr>
              <a:buSzPts val="2000"/>
              <a:buAutoNum type="arabicPeriod"/>
            </a:pPr>
            <a:r>
              <a:rPr lang="en" sz="2000">
                <a:solidFill>
                  <a:srgbClr val="434343"/>
                </a:solidFill>
              </a:rPr>
              <a:t>K3s installed, nodes joined into cluster</a:t>
            </a:r>
            <a:endParaRPr sz="2000">
              <a:solidFill>
                <a:srgbClr val="434343"/>
              </a:solidFill>
            </a:endParaRPr>
          </a:p>
          <a:p>
            <a:pPr marL="285750" lvl="0" indent="-196850" algn="l" rtl="0">
              <a:lnSpc>
                <a:spcPct val="115000"/>
              </a:lnSpc>
              <a:spcBef>
                <a:spcPts val="0"/>
              </a:spcBef>
              <a:spcAft>
                <a:spcPts val="0"/>
              </a:spcAft>
              <a:buClr>
                <a:srgbClr val="434343"/>
              </a:buClr>
              <a:buSzPts val="2200"/>
              <a:buAutoNum type="arabicPeriod"/>
            </a:pPr>
            <a:r>
              <a:rPr lang="en" sz="2200" b="1">
                <a:solidFill>
                  <a:srgbClr val="434343"/>
                </a:solidFill>
              </a:rPr>
              <a:t>Containerization &amp; Storage</a:t>
            </a:r>
            <a:endParaRPr sz="2200">
              <a:solidFill>
                <a:srgbClr val="434343"/>
              </a:solidFill>
            </a:endParaRPr>
          </a:p>
          <a:p>
            <a:pPr marL="571500" lvl="1" indent="-184150" algn="l" rtl="0">
              <a:lnSpc>
                <a:spcPct val="115000"/>
              </a:lnSpc>
              <a:spcBef>
                <a:spcPts val="0"/>
              </a:spcBef>
              <a:spcAft>
                <a:spcPts val="0"/>
              </a:spcAft>
              <a:buClr>
                <a:srgbClr val="434343"/>
              </a:buClr>
              <a:buSzPts val="2000"/>
              <a:buAutoNum type="arabicPeriod"/>
            </a:pPr>
            <a:r>
              <a:rPr lang="en" sz="2000">
                <a:solidFill>
                  <a:srgbClr val="434343"/>
                </a:solidFill>
              </a:rPr>
              <a:t>Test workloads deployed with</a:t>
            </a:r>
            <a:br>
              <a:rPr lang="en" sz="2000">
                <a:solidFill>
                  <a:srgbClr val="434343"/>
                </a:solidFill>
              </a:rPr>
            </a:br>
            <a:r>
              <a:rPr lang="en" sz="2000">
                <a:solidFill>
                  <a:srgbClr val="434343"/>
                </a:solidFill>
              </a:rPr>
              <a:t>  K3s orchestration</a:t>
            </a:r>
            <a:endParaRPr sz="2000">
              <a:solidFill>
                <a:srgbClr val="434343"/>
              </a:solidFill>
            </a:endParaRPr>
          </a:p>
          <a:p>
            <a:pPr marL="571500" lvl="1" indent="-184150" algn="l" rtl="0">
              <a:lnSpc>
                <a:spcPct val="115000"/>
              </a:lnSpc>
              <a:spcBef>
                <a:spcPts val="0"/>
              </a:spcBef>
              <a:spcAft>
                <a:spcPts val="0"/>
              </a:spcAft>
              <a:buClr>
                <a:srgbClr val="434343"/>
              </a:buClr>
              <a:buSzPts val="2000"/>
              <a:buAutoNum type="arabicPeriod"/>
            </a:pPr>
            <a:r>
              <a:rPr lang="en" sz="2000">
                <a:solidFill>
                  <a:srgbClr val="434343"/>
                </a:solidFill>
              </a:rPr>
              <a:t>Longhorn file replication confirmed</a:t>
            </a:r>
            <a:br>
              <a:rPr lang="en" sz="2000">
                <a:solidFill>
                  <a:srgbClr val="434343"/>
                </a:solidFill>
              </a:rPr>
            </a:br>
            <a:r>
              <a:rPr lang="en" sz="2000">
                <a:solidFill>
                  <a:srgbClr val="434343"/>
                </a:solidFill>
              </a:rPr>
              <a:t>  across nodes</a:t>
            </a:r>
            <a:endParaRPr sz="2200">
              <a:solidFill>
                <a:srgbClr val="434343"/>
              </a:solidFill>
            </a:endParaRPr>
          </a:p>
        </p:txBody>
      </p:sp>
      <p:pic>
        <p:nvPicPr>
          <p:cNvPr id="102" name="Google Shape;102;p18" title="20250916_184107.jpg"/>
          <p:cNvPicPr preferRelativeResize="0"/>
          <p:nvPr/>
        </p:nvPicPr>
        <p:blipFill>
          <a:blip r:embed="rId4">
            <a:alphaModFix/>
          </a:blip>
          <a:stretch>
            <a:fillRect/>
          </a:stretch>
        </p:blipFill>
        <p:spPr>
          <a:xfrm>
            <a:off x="290552" y="1117275"/>
            <a:ext cx="2685300" cy="3580200"/>
          </a:xfrm>
          <a:prstGeom prst="roundRect">
            <a:avLst>
              <a:gd name="adj" fmla="val 13016"/>
            </a:avLst>
          </a:prstGeom>
          <a:solidFill>
            <a:srgbClr val="ECFFE4">
              <a:alpha val="90910"/>
            </a:srgbClr>
          </a:solidFill>
          <a:ln w="28575"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06"/>
        <p:cNvGrpSpPr/>
        <p:nvPr/>
      </p:nvGrpSpPr>
      <p:grpSpPr>
        <a:xfrm>
          <a:off x="0" y="0"/>
          <a:ext cx="0" cy="0"/>
          <a:chOff x="0" y="0"/>
          <a:chExt cx="0" cy="0"/>
        </a:xfrm>
      </p:grpSpPr>
      <p:pic>
        <p:nvPicPr>
          <p:cNvPr id="107" name="Google Shape;107;p19"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108" name="Google Shape;108;p19"/>
          <p:cNvSpPr/>
          <p:nvPr/>
        </p:nvSpPr>
        <p:spPr>
          <a:xfrm>
            <a:off x="338575" y="419587"/>
            <a:ext cx="8466900" cy="5865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Semester One: Get the System to Work</a:t>
            </a:r>
            <a:endParaRPr sz="3000">
              <a:solidFill>
                <a:schemeClr val="dk1"/>
              </a:solidFill>
            </a:endParaRPr>
          </a:p>
        </p:txBody>
      </p:sp>
      <p:sp>
        <p:nvSpPr>
          <p:cNvPr id="109" name="Google Shape;109;p19"/>
          <p:cNvSpPr/>
          <p:nvPr/>
        </p:nvSpPr>
        <p:spPr>
          <a:xfrm>
            <a:off x="338525" y="1100200"/>
            <a:ext cx="8466900" cy="3623700"/>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342900" lvl="0" indent="-196850" algn="l" rtl="0">
              <a:lnSpc>
                <a:spcPct val="115000"/>
              </a:lnSpc>
              <a:spcBef>
                <a:spcPts val="200"/>
              </a:spcBef>
              <a:spcAft>
                <a:spcPts val="0"/>
              </a:spcAft>
              <a:buClr>
                <a:srgbClr val="434343"/>
              </a:buClr>
              <a:buSzPts val="2200"/>
              <a:buAutoNum type="arabicPeriod" startAt="3"/>
            </a:pPr>
            <a:r>
              <a:rPr lang="en" sz="2200" b="1">
                <a:solidFill>
                  <a:srgbClr val="434343"/>
                </a:solidFill>
              </a:rPr>
              <a:t>Git Workflow</a:t>
            </a:r>
            <a:endParaRPr sz="2200" b="1">
              <a:solidFill>
                <a:srgbClr val="434343"/>
              </a:solidFill>
            </a:endParaRPr>
          </a:p>
          <a:p>
            <a:pPr marL="685800" lvl="1" indent="-184150" algn="l" rtl="0">
              <a:lnSpc>
                <a:spcPct val="115000"/>
              </a:lnSpc>
              <a:spcBef>
                <a:spcPts val="0"/>
              </a:spcBef>
              <a:spcAft>
                <a:spcPts val="0"/>
              </a:spcAft>
              <a:buClr>
                <a:srgbClr val="434343"/>
              </a:buClr>
              <a:buSzPts val="2000"/>
              <a:buAutoNum type="arabicPeriod"/>
            </a:pPr>
            <a:r>
              <a:rPr lang="en" sz="2000">
                <a:solidFill>
                  <a:srgbClr val="434343"/>
                </a:solidFill>
              </a:rPr>
              <a:t>Git-annex layered with Git</a:t>
            </a:r>
            <a:br>
              <a:rPr lang="en" sz="2000">
                <a:solidFill>
                  <a:srgbClr val="434343"/>
                </a:solidFill>
              </a:rPr>
            </a:br>
            <a:r>
              <a:rPr lang="en" sz="2000">
                <a:solidFill>
                  <a:srgbClr val="434343"/>
                </a:solidFill>
              </a:rPr>
              <a:t>   for large, encrypted file support</a:t>
            </a:r>
            <a:endParaRPr sz="2200" b="1">
              <a:solidFill>
                <a:srgbClr val="434343"/>
              </a:solidFill>
            </a:endParaRPr>
          </a:p>
          <a:p>
            <a:pPr marL="685800" lvl="1" indent="-184150" algn="l" rtl="0">
              <a:lnSpc>
                <a:spcPct val="115000"/>
              </a:lnSpc>
              <a:spcBef>
                <a:spcPts val="200"/>
              </a:spcBef>
              <a:spcAft>
                <a:spcPts val="0"/>
              </a:spcAft>
              <a:buClr>
                <a:srgbClr val="434343"/>
              </a:buClr>
              <a:buSzPts val="2000"/>
              <a:buAutoNum type="arabicPeriod"/>
            </a:pPr>
            <a:r>
              <a:rPr lang="en" sz="2000">
                <a:solidFill>
                  <a:srgbClr val="434343"/>
                </a:solidFill>
              </a:rPr>
              <a:t>CLI commands verified: upload &amp; download</a:t>
            </a:r>
            <a:endParaRPr sz="2000">
              <a:solidFill>
                <a:srgbClr val="434343"/>
              </a:solidFill>
            </a:endParaRPr>
          </a:p>
          <a:p>
            <a:pPr marL="342900" lvl="0" indent="-196850" algn="l" rtl="0">
              <a:lnSpc>
                <a:spcPct val="115000"/>
              </a:lnSpc>
              <a:spcBef>
                <a:spcPts val="0"/>
              </a:spcBef>
              <a:spcAft>
                <a:spcPts val="0"/>
              </a:spcAft>
              <a:buClr>
                <a:srgbClr val="434343"/>
              </a:buClr>
              <a:buSzPts val="2200"/>
              <a:buAutoNum type="arabicPeriod" startAt="3"/>
            </a:pPr>
            <a:r>
              <a:rPr lang="en" sz="2200" b="1">
                <a:solidFill>
                  <a:srgbClr val="434343"/>
                </a:solidFill>
              </a:rPr>
              <a:t>Validation</a:t>
            </a:r>
            <a:endParaRPr sz="2200" b="1">
              <a:solidFill>
                <a:srgbClr val="434343"/>
              </a:solidFill>
            </a:endParaRPr>
          </a:p>
          <a:p>
            <a:pPr marL="685800" lvl="1" indent="-184150" algn="l" rtl="0">
              <a:lnSpc>
                <a:spcPct val="115000"/>
              </a:lnSpc>
              <a:spcBef>
                <a:spcPts val="0"/>
              </a:spcBef>
              <a:spcAft>
                <a:spcPts val="0"/>
              </a:spcAft>
              <a:buClr>
                <a:srgbClr val="434343"/>
              </a:buClr>
              <a:buSzPts val="2000"/>
              <a:buAutoNum type="arabicPeriod"/>
            </a:pPr>
            <a:r>
              <a:rPr lang="en" sz="2000">
                <a:solidFill>
                  <a:srgbClr val="434343"/>
                </a:solidFill>
              </a:rPr>
              <a:t>4–8 GB Unity project upload simulated</a:t>
            </a:r>
            <a:endParaRPr sz="2000">
              <a:solidFill>
                <a:srgbClr val="434343"/>
              </a:solidFill>
            </a:endParaRPr>
          </a:p>
          <a:p>
            <a:pPr marL="685800" lvl="1" indent="-184150" algn="l" rtl="0">
              <a:lnSpc>
                <a:spcPct val="115000"/>
              </a:lnSpc>
              <a:spcBef>
                <a:spcPts val="0"/>
              </a:spcBef>
              <a:spcAft>
                <a:spcPts val="0"/>
              </a:spcAft>
              <a:buClr>
                <a:srgbClr val="434343"/>
              </a:buClr>
              <a:buSzPts val="2000"/>
              <a:buAutoNum type="arabicPeriod"/>
            </a:pPr>
            <a:r>
              <a:rPr lang="en" sz="2000">
                <a:solidFill>
                  <a:srgbClr val="434343"/>
                </a:solidFill>
              </a:rPr>
              <a:t>Storage usage and performance measured</a:t>
            </a:r>
            <a:endParaRPr sz="2000">
              <a:solidFill>
                <a:srgbClr val="434343"/>
              </a:solidFill>
            </a:endParaRPr>
          </a:p>
          <a:p>
            <a:pPr marL="685800" lvl="1" indent="-184150" algn="l" rtl="0">
              <a:lnSpc>
                <a:spcPct val="115000"/>
              </a:lnSpc>
              <a:spcBef>
                <a:spcPts val="0"/>
              </a:spcBef>
              <a:spcAft>
                <a:spcPts val="0"/>
              </a:spcAft>
              <a:buClr>
                <a:srgbClr val="434343"/>
              </a:buClr>
              <a:buSzPts val="2000"/>
              <a:buAutoNum type="arabicPeriod"/>
            </a:pPr>
            <a:r>
              <a:rPr lang="en" sz="2000">
                <a:solidFill>
                  <a:srgbClr val="434343"/>
                </a:solidFill>
              </a:rPr>
              <a:t>Verified:</a:t>
            </a:r>
            <a:br>
              <a:rPr lang="en" sz="2000">
                <a:solidFill>
                  <a:srgbClr val="434343"/>
                </a:solidFill>
              </a:rPr>
            </a:br>
            <a:r>
              <a:rPr lang="en" sz="2000">
                <a:solidFill>
                  <a:srgbClr val="434343"/>
                </a:solidFill>
              </a:rPr>
              <a:t>containerized, orchestrated, encrypted, replicated, retrievable</a:t>
            </a:r>
            <a:endParaRPr sz="2200">
              <a:solidFill>
                <a:srgbClr val="434343"/>
              </a:solidFill>
            </a:endParaRPr>
          </a:p>
        </p:txBody>
      </p:sp>
      <p:pic>
        <p:nvPicPr>
          <p:cNvPr id="110" name="Google Shape;110;p19" title="automation.png"/>
          <p:cNvPicPr preferRelativeResize="0"/>
          <p:nvPr/>
        </p:nvPicPr>
        <p:blipFill>
          <a:blip r:embed="rId4">
            <a:alphaModFix/>
          </a:blip>
          <a:stretch>
            <a:fillRect/>
          </a:stretch>
        </p:blipFill>
        <p:spPr>
          <a:xfrm>
            <a:off x="6079365" y="1381392"/>
            <a:ext cx="2726051" cy="272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14"/>
        <p:cNvGrpSpPr/>
        <p:nvPr/>
      </p:nvGrpSpPr>
      <p:grpSpPr>
        <a:xfrm>
          <a:off x="0" y="0"/>
          <a:ext cx="0" cy="0"/>
          <a:chOff x="0" y="0"/>
          <a:chExt cx="0" cy="0"/>
        </a:xfrm>
      </p:grpSpPr>
      <p:pic>
        <p:nvPicPr>
          <p:cNvPr id="115" name="Google Shape;115;p20"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116" name="Google Shape;116;p20"/>
          <p:cNvSpPr/>
          <p:nvPr/>
        </p:nvSpPr>
        <p:spPr>
          <a:xfrm>
            <a:off x="338575" y="419600"/>
            <a:ext cx="8466900" cy="5865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Semester Two: Application &amp; Optimization</a:t>
            </a:r>
            <a:endParaRPr sz="3000">
              <a:solidFill>
                <a:schemeClr val="dk1"/>
              </a:solidFill>
            </a:endParaRPr>
          </a:p>
        </p:txBody>
      </p:sp>
      <p:sp>
        <p:nvSpPr>
          <p:cNvPr id="117" name="Google Shape;117;p20"/>
          <p:cNvSpPr/>
          <p:nvPr/>
        </p:nvSpPr>
        <p:spPr>
          <a:xfrm>
            <a:off x="338550" y="1115450"/>
            <a:ext cx="8466900" cy="3586200"/>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Clr>
                <a:srgbClr val="434343"/>
              </a:buClr>
              <a:buSzPts val="2000"/>
              <a:buAutoNum type="arabicPeriod"/>
            </a:pPr>
            <a:r>
              <a:rPr lang="en" sz="2000" b="1">
                <a:solidFill>
                  <a:srgbClr val="434343"/>
                </a:solidFill>
              </a:rPr>
              <a:t>Encryption and Secure Transfer </a:t>
            </a:r>
            <a:endParaRPr sz="2000" b="1">
              <a:solidFill>
                <a:srgbClr val="434343"/>
              </a:solidFill>
            </a:endParaRPr>
          </a:p>
          <a:p>
            <a:pPr marL="914400" lvl="1" indent="-355600" algn="l" rtl="0">
              <a:lnSpc>
                <a:spcPct val="115000"/>
              </a:lnSpc>
              <a:spcBef>
                <a:spcPts val="0"/>
              </a:spcBef>
              <a:spcAft>
                <a:spcPts val="0"/>
              </a:spcAft>
              <a:buClr>
                <a:srgbClr val="434343"/>
              </a:buClr>
              <a:buSzPts val="2000"/>
              <a:buAutoNum type="arabicPeriod"/>
            </a:pPr>
            <a:r>
              <a:rPr lang="en" sz="2000">
                <a:solidFill>
                  <a:srgbClr val="434343"/>
                </a:solidFill>
              </a:rPr>
              <a:t>File encryption at rest</a:t>
            </a:r>
            <a:endParaRPr sz="2000">
              <a:solidFill>
                <a:srgbClr val="434343"/>
              </a:solidFill>
            </a:endParaRPr>
          </a:p>
          <a:p>
            <a:pPr marL="914400" lvl="1" indent="-355600" algn="l" rtl="0">
              <a:lnSpc>
                <a:spcPct val="115000"/>
              </a:lnSpc>
              <a:spcBef>
                <a:spcPts val="0"/>
              </a:spcBef>
              <a:spcAft>
                <a:spcPts val="0"/>
              </a:spcAft>
              <a:buClr>
                <a:srgbClr val="434343"/>
              </a:buClr>
              <a:buSzPts val="2000"/>
              <a:buAutoNum type="arabicPeriod"/>
            </a:pPr>
            <a:r>
              <a:rPr lang="en" sz="2000">
                <a:solidFill>
                  <a:srgbClr val="434343"/>
                </a:solidFill>
              </a:rPr>
              <a:t>Encryption for files in transit</a:t>
            </a:r>
            <a:endParaRPr sz="2000">
              <a:solidFill>
                <a:srgbClr val="434343"/>
              </a:solidFill>
            </a:endParaRPr>
          </a:p>
          <a:p>
            <a:pPr marL="457200" lvl="0" indent="-355600" algn="l" rtl="0">
              <a:lnSpc>
                <a:spcPct val="115000"/>
              </a:lnSpc>
              <a:spcBef>
                <a:spcPts val="0"/>
              </a:spcBef>
              <a:spcAft>
                <a:spcPts val="0"/>
              </a:spcAft>
              <a:buClr>
                <a:srgbClr val="434343"/>
              </a:buClr>
              <a:buSzPts val="2000"/>
              <a:buAutoNum type="arabicPeriod"/>
            </a:pPr>
            <a:r>
              <a:rPr lang="en" sz="2000" b="1">
                <a:solidFill>
                  <a:srgbClr val="434343"/>
                </a:solidFill>
              </a:rPr>
              <a:t>User Auth and Access Control</a:t>
            </a:r>
            <a:endParaRPr sz="2000" b="1">
              <a:solidFill>
                <a:srgbClr val="434343"/>
              </a:solidFill>
            </a:endParaRPr>
          </a:p>
          <a:p>
            <a:pPr marL="914400" lvl="1" indent="-355600" algn="l" rtl="0">
              <a:lnSpc>
                <a:spcPct val="115000"/>
              </a:lnSpc>
              <a:spcBef>
                <a:spcPts val="0"/>
              </a:spcBef>
              <a:spcAft>
                <a:spcPts val="0"/>
              </a:spcAft>
              <a:buClr>
                <a:srgbClr val="434343"/>
              </a:buClr>
              <a:buSzPts val="2000"/>
              <a:buAutoNum type="arabicPeriod"/>
            </a:pPr>
            <a:r>
              <a:rPr lang="en" sz="2000">
                <a:solidFill>
                  <a:srgbClr val="434343"/>
                </a:solidFill>
              </a:rPr>
              <a:t>Login system with user authentication</a:t>
            </a:r>
            <a:endParaRPr sz="2000">
              <a:solidFill>
                <a:srgbClr val="434343"/>
              </a:solidFill>
            </a:endParaRPr>
          </a:p>
          <a:p>
            <a:pPr marL="914400" lvl="1" indent="-355600" algn="l" rtl="0">
              <a:lnSpc>
                <a:spcPct val="115000"/>
              </a:lnSpc>
              <a:spcBef>
                <a:spcPts val="0"/>
              </a:spcBef>
              <a:spcAft>
                <a:spcPts val="0"/>
              </a:spcAft>
              <a:buClr>
                <a:srgbClr val="434343"/>
              </a:buClr>
              <a:buSzPts val="2000"/>
              <a:buAutoNum type="arabicPeriod"/>
            </a:pPr>
            <a:r>
              <a:rPr lang="en" sz="2000">
                <a:solidFill>
                  <a:srgbClr val="434343"/>
                </a:solidFill>
              </a:rPr>
              <a:t>Users and access control, who can push, pull, and delete</a:t>
            </a:r>
            <a:endParaRPr sz="2000">
              <a:solidFill>
                <a:srgbClr val="434343"/>
              </a:solidFill>
            </a:endParaRPr>
          </a:p>
          <a:p>
            <a:pPr marL="457200" lvl="0" indent="-355600" algn="l" rtl="0">
              <a:lnSpc>
                <a:spcPct val="115000"/>
              </a:lnSpc>
              <a:spcBef>
                <a:spcPts val="0"/>
              </a:spcBef>
              <a:spcAft>
                <a:spcPts val="0"/>
              </a:spcAft>
              <a:buClr>
                <a:srgbClr val="434343"/>
              </a:buClr>
              <a:buSzPts val="2000"/>
              <a:buAutoNum type="arabicPeriod"/>
            </a:pPr>
            <a:r>
              <a:rPr lang="en" sz="2000" b="1">
                <a:solidFill>
                  <a:srgbClr val="434343"/>
                </a:solidFill>
              </a:rPr>
              <a:t>Developing a User Interface</a:t>
            </a:r>
            <a:endParaRPr sz="2000" b="1">
              <a:solidFill>
                <a:srgbClr val="434343"/>
              </a:solidFill>
            </a:endParaRPr>
          </a:p>
          <a:p>
            <a:pPr marL="914400" lvl="1" indent="-355600" algn="l" rtl="0">
              <a:lnSpc>
                <a:spcPct val="115000"/>
              </a:lnSpc>
              <a:spcBef>
                <a:spcPts val="0"/>
              </a:spcBef>
              <a:spcAft>
                <a:spcPts val="0"/>
              </a:spcAft>
              <a:buClr>
                <a:srgbClr val="434343"/>
              </a:buClr>
              <a:buSzPts val="2000"/>
              <a:buAutoNum type="arabicPeriod"/>
            </a:pPr>
            <a:r>
              <a:rPr lang="en" sz="2000">
                <a:solidFill>
                  <a:srgbClr val="434343"/>
                </a:solidFill>
              </a:rPr>
              <a:t>Creation of UI with honors student</a:t>
            </a:r>
            <a:endParaRPr sz="2000">
              <a:solidFill>
                <a:srgbClr val="434343"/>
              </a:solidFill>
            </a:endParaRPr>
          </a:p>
          <a:p>
            <a:pPr marL="914400" lvl="1" indent="-355600" algn="l" rtl="0">
              <a:lnSpc>
                <a:spcPct val="115000"/>
              </a:lnSpc>
              <a:spcBef>
                <a:spcPts val="0"/>
              </a:spcBef>
              <a:spcAft>
                <a:spcPts val="0"/>
              </a:spcAft>
              <a:buClr>
                <a:srgbClr val="434343"/>
              </a:buClr>
              <a:buSzPts val="2000"/>
              <a:buAutoNum type="arabicPeriod"/>
            </a:pPr>
            <a:r>
              <a:rPr lang="en" sz="2000">
                <a:solidFill>
                  <a:srgbClr val="434343"/>
                </a:solidFill>
              </a:rPr>
              <a:t>Acquire a domain name for online access</a:t>
            </a:r>
            <a:endParaRPr sz="2000">
              <a:solidFill>
                <a:srgbClr val="434343"/>
              </a:solidFill>
            </a:endParaRPr>
          </a:p>
        </p:txBody>
      </p:sp>
      <p:pic>
        <p:nvPicPr>
          <p:cNvPr id="118" name="Google Shape;118;p20"/>
          <p:cNvPicPr preferRelativeResize="0"/>
          <p:nvPr/>
        </p:nvPicPr>
        <p:blipFill>
          <a:blip r:embed="rId4">
            <a:alphaModFix/>
          </a:blip>
          <a:stretch>
            <a:fillRect/>
          </a:stretch>
        </p:blipFill>
        <p:spPr>
          <a:xfrm>
            <a:off x="6544025" y="1160575"/>
            <a:ext cx="1885925" cy="1885925"/>
          </a:xfrm>
          <a:prstGeom prst="rect">
            <a:avLst/>
          </a:prstGeom>
          <a:solidFill>
            <a:srgbClr val="ECFFE4">
              <a:alpha val="90910"/>
            </a:srgbClr>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22"/>
        <p:cNvGrpSpPr/>
        <p:nvPr/>
      </p:nvGrpSpPr>
      <p:grpSpPr>
        <a:xfrm>
          <a:off x="0" y="0"/>
          <a:ext cx="0" cy="0"/>
          <a:chOff x="0" y="0"/>
          <a:chExt cx="0" cy="0"/>
        </a:xfrm>
      </p:grpSpPr>
      <p:pic>
        <p:nvPicPr>
          <p:cNvPr id="123" name="Google Shape;123;p21" title="output-onlinepngtools.png"/>
          <p:cNvPicPr preferRelativeResize="0"/>
          <p:nvPr/>
        </p:nvPicPr>
        <p:blipFill rotWithShape="1">
          <a:blip r:embed="rId3">
            <a:alphaModFix/>
          </a:blip>
          <a:srcRect t="7834" b="7834"/>
          <a:stretch/>
        </p:blipFill>
        <p:spPr>
          <a:xfrm>
            <a:off x="-26250" y="0"/>
            <a:ext cx="9196500" cy="5143500"/>
          </a:xfrm>
          <a:prstGeom prst="rect">
            <a:avLst/>
          </a:prstGeom>
          <a:noFill/>
          <a:ln>
            <a:noFill/>
          </a:ln>
        </p:spPr>
      </p:pic>
      <p:sp>
        <p:nvSpPr>
          <p:cNvPr id="124" name="Google Shape;124;p21"/>
          <p:cNvSpPr/>
          <p:nvPr/>
        </p:nvSpPr>
        <p:spPr>
          <a:xfrm>
            <a:off x="338575" y="419600"/>
            <a:ext cx="8466900" cy="586500"/>
          </a:xfrm>
          <a:prstGeom prst="roundRect">
            <a:avLst>
              <a:gd name="adj" fmla="val 24407"/>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rPr>
              <a:t>Semester Two: Application &amp; Optimization</a:t>
            </a:r>
            <a:endParaRPr sz="3000">
              <a:solidFill>
                <a:schemeClr val="dk1"/>
              </a:solidFill>
            </a:endParaRPr>
          </a:p>
        </p:txBody>
      </p:sp>
      <p:sp>
        <p:nvSpPr>
          <p:cNvPr id="125" name="Google Shape;125;p21"/>
          <p:cNvSpPr/>
          <p:nvPr/>
        </p:nvSpPr>
        <p:spPr>
          <a:xfrm>
            <a:off x="338550" y="1115450"/>
            <a:ext cx="8466900" cy="3634500"/>
          </a:xfrm>
          <a:prstGeom prst="roundRect">
            <a:avLst>
              <a:gd name="adj" fmla="val 5353"/>
            </a:avLst>
          </a:prstGeom>
          <a:solidFill>
            <a:srgbClr val="ECFFE4">
              <a:alpha val="90910"/>
            </a:srgbClr>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500"/>
              </a:spcAft>
              <a:buNone/>
            </a:pPr>
            <a:endParaRPr sz="2000">
              <a:solidFill>
                <a:srgbClr val="434343"/>
              </a:solidFill>
            </a:endParaRPr>
          </a:p>
        </p:txBody>
      </p:sp>
      <p:pic>
        <p:nvPicPr>
          <p:cNvPr id="126" name="Google Shape;126;p21"/>
          <p:cNvPicPr preferRelativeResize="0"/>
          <p:nvPr/>
        </p:nvPicPr>
        <p:blipFill>
          <a:blip r:embed="rId4">
            <a:alphaModFix/>
          </a:blip>
          <a:stretch>
            <a:fillRect/>
          </a:stretch>
        </p:blipFill>
        <p:spPr>
          <a:xfrm>
            <a:off x="876675" y="1577038"/>
            <a:ext cx="2711325" cy="2711325"/>
          </a:xfrm>
          <a:prstGeom prst="rect">
            <a:avLst/>
          </a:prstGeom>
          <a:noFill/>
          <a:ln>
            <a:noFill/>
          </a:ln>
        </p:spPr>
      </p:pic>
      <p:sp>
        <p:nvSpPr>
          <p:cNvPr id="127" name="Google Shape;127;p21"/>
          <p:cNvSpPr txBox="1"/>
          <p:nvPr/>
        </p:nvSpPr>
        <p:spPr>
          <a:xfrm>
            <a:off x="3931600" y="1115450"/>
            <a:ext cx="4637100" cy="363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rgbClr val="434343"/>
                </a:solidFill>
              </a:rPr>
              <a:t> 4. </a:t>
            </a:r>
            <a:r>
              <a:rPr lang="en" sz="2000" b="1">
                <a:solidFill>
                  <a:srgbClr val="434343"/>
                </a:solidFill>
              </a:rPr>
              <a:t>Testing and User Feedback</a:t>
            </a:r>
            <a:endParaRPr sz="2000" b="1">
              <a:solidFill>
                <a:srgbClr val="434343"/>
              </a:solidFill>
            </a:endParaRPr>
          </a:p>
          <a:p>
            <a:pPr marL="0" lvl="0" indent="0" algn="l" rtl="0">
              <a:lnSpc>
                <a:spcPct val="115000"/>
              </a:lnSpc>
              <a:spcBef>
                <a:spcPts val="500"/>
              </a:spcBef>
              <a:spcAft>
                <a:spcPts val="0"/>
              </a:spcAft>
              <a:buClr>
                <a:schemeClr val="dk1"/>
              </a:buClr>
              <a:buSzPts val="1100"/>
              <a:buFont typeface="Arial"/>
              <a:buNone/>
            </a:pPr>
            <a:r>
              <a:rPr lang="en" sz="2000">
                <a:solidFill>
                  <a:srgbClr val="434343"/>
                </a:solidFill>
              </a:rPr>
              <a:t>    4.1 Test user interface and</a:t>
            </a:r>
            <a:br>
              <a:rPr lang="en" sz="2000">
                <a:solidFill>
                  <a:srgbClr val="434343"/>
                </a:solidFill>
              </a:rPr>
            </a:br>
            <a:r>
              <a:rPr lang="en" sz="2000">
                <a:solidFill>
                  <a:srgbClr val="434343"/>
                </a:solidFill>
              </a:rPr>
              <a:t>         eliminate potential errors</a:t>
            </a:r>
            <a:endParaRPr sz="2000">
              <a:solidFill>
                <a:srgbClr val="434343"/>
              </a:solidFill>
            </a:endParaRPr>
          </a:p>
          <a:p>
            <a:pPr marL="0" lvl="0" indent="0" algn="l" rtl="0">
              <a:lnSpc>
                <a:spcPct val="115000"/>
              </a:lnSpc>
              <a:spcBef>
                <a:spcPts val="500"/>
              </a:spcBef>
              <a:spcAft>
                <a:spcPts val="0"/>
              </a:spcAft>
              <a:buClr>
                <a:schemeClr val="dk1"/>
              </a:buClr>
              <a:buSzPts val="1100"/>
              <a:buFont typeface="Arial"/>
              <a:buNone/>
            </a:pPr>
            <a:r>
              <a:rPr lang="en" sz="2000">
                <a:solidFill>
                  <a:srgbClr val="434343"/>
                </a:solidFill>
              </a:rPr>
              <a:t>    4.2 Get user feedback from both</a:t>
            </a:r>
            <a:br>
              <a:rPr lang="en" sz="2000">
                <a:solidFill>
                  <a:srgbClr val="434343"/>
                </a:solidFill>
              </a:rPr>
            </a:br>
            <a:r>
              <a:rPr lang="en" sz="2000">
                <a:solidFill>
                  <a:srgbClr val="434343"/>
                </a:solidFill>
              </a:rPr>
              <a:t>         students and instructors</a:t>
            </a:r>
            <a:endParaRPr sz="2000">
              <a:solidFill>
                <a:srgbClr val="434343"/>
              </a:solidFill>
            </a:endParaRPr>
          </a:p>
          <a:p>
            <a:pPr marL="0" lvl="0" indent="0" algn="l" rtl="0">
              <a:lnSpc>
                <a:spcPct val="115000"/>
              </a:lnSpc>
              <a:spcBef>
                <a:spcPts val="500"/>
              </a:spcBef>
              <a:spcAft>
                <a:spcPts val="0"/>
              </a:spcAft>
              <a:buClr>
                <a:schemeClr val="dk1"/>
              </a:buClr>
              <a:buSzPts val="1100"/>
              <a:buFont typeface="Arial"/>
              <a:buNone/>
            </a:pPr>
            <a:r>
              <a:rPr lang="en" sz="2000">
                <a:solidFill>
                  <a:srgbClr val="434343"/>
                </a:solidFill>
              </a:rPr>
              <a:t>    4.3 Revise interface based on</a:t>
            </a:r>
            <a:br>
              <a:rPr lang="en" sz="2000">
                <a:solidFill>
                  <a:srgbClr val="434343"/>
                </a:solidFill>
              </a:rPr>
            </a:br>
            <a:r>
              <a:rPr lang="en" sz="2000">
                <a:solidFill>
                  <a:srgbClr val="434343"/>
                </a:solidFill>
              </a:rPr>
              <a:t>         user feedback</a:t>
            </a:r>
            <a:endParaRPr sz="2000">
              <a:solidFill>
                <a:srgbClr val="434343"/>
              </a:solidFill>
            </a:endParaRPr>
          </a:p>
          <a:p>
            <a:pPr marL="0" lvl="0" indent="0" algn="l" rtl="0">
              <a:lnSpc>
                <a:spcPct val="115000"/>
              </a:lnSpc>
              <a:spcBef>
                <a:spcPts val="500"/>
              </a:spcBef>
              <a:spcAft>
                <a:spcPts val="0"/>
              </a:spcAft>
              <a:buClr>
                <a:schemeClr val="dk1"/>
              </a:buClr>
              <a:buSzPts val="1100"/>
              <a:buFont typeface="Arial"/>
              <a:buNone/>
            </a:pPr>
            <a:r>
              <a:rPr lang="en" sz="2000">
                <a:solidFill>
                  <a:srgbClr val="434343"/>
                </a:solidFill>
              </a:rPr>
              <a:t>    4.4 Repeat until product is</a:t>
            </a:r>
            <a:br>
              <a:rPr lang="en" sz="2000">
                <a:solidFill>
                  <a:srgbClr val="434343"/>
                </a:solidFill>
              </a:rPr>
            </a:br>
            <a:r>
              <a:rPr lang="en" sz="2000">
                <a:solidFill>
                  <a:srgbClr val="434343"/>
                </a:solidFill>
              </a:rPr>
              <a:t>         ready for deployment</a:t>
            </a:r>
            <a:endParaRPr sz="2000">
              <a:solidFill>
                <a:srgbClr val="434343"/>
              </a:solidFill>
            </a:endParaRPr>
          </a:p>
          <a:p>
            <a:pPr marL="0" lvl="0" indent="0" algn="l" rtl="0">
              <a:lnSpc>
                <a:spcPct val="115000"/>
              </a:lnSpc>
              <a:spcBef>
                <a:spcPts val="500"/>
              </a:spcBef>
              <a:spcAft>
                <a:spcPts val="0"/>
              </a:spcAft>
              <a:buClr>
                <a:schemeClr val="dk1"/>
              </a:buClr>
              <a:buSzPts val="1100"/>
              <a:buFont typeface="Arial"/>
              <a:buNone/>
            </a:pPr>
            <a:endParaRPr sz="2000">
              <a:solidFill>
                <a:srgbClr val="434343"/>
              </a:solidFill>
            </a:endParaRPr>
          </a:p>
          <a:p>
            <a:pPr marL="0" lvl="0" indent="0" algn="l" rtl="0">
              <a:lnSpc>
                <a:spcPct val="115000"/>
              </a:lnSpc>
              <a:spcBef>
                <a:spcPts val="500"/>
              </a:spcBef>
              <a:spcAft>
                <a:spcPts val="0"/>
              </a:spcAft>
              <a:buClr>
                <a:schemeClr val="dk1"/>
              </a:buClr>
              <a:buSzPts val="1100"/>
              <a:buFont typeface="Arial"/>
              <a:buNone/>
            </a:pPr>
            <a:endParaRPr sz="2000">
              <a:solidFill>
                <a:srgbClr val="434343"/>
              </a:solidFill>
            </a:endParaRPr>
          </a:p>
          <a:p>
            <a:pPr marL="0" lvl="0" indent="0" algn="l" rtl="0">
              <a:spcBef>
                <a:spcPts val="500"/>
              </a:spcBef>
              <a:spcAft>
                <a:spcPts val="0"/>
              </a:spcAft>
              <a:buNone/>
            </a:pPr>
            <a:endParaRPr sz="18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667</Words>
  <Application>Microsoft Office PowerPoint</Application>
  <PresentationFormat>On-screen Show (16:9)</PresentationFormat>
  <Paragraphs>86</Paragraphs>
  <Slides>13</Slides>
  <Notes>13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Lauren R</cp:lastModifiedBy>
  <cp:revision>1</cp:revision>
  <dcterms:modified xsi:type="dcterms:W3CDTF">2025-09-19T01:37:35Z</dcterms:modified>
</cp:coreProperties>
</file>